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54" r:id="rId2"/>
    <p:sldId id="378" r:id="rId3"/>
    <p:sldId id="370" r:id="rId4"/>
    <p:sldId id="371" r:id="rId5"/>
    <p:sldId id="377" r:id="rId6"/>
    <p:sldId id="363" r:id="rId7"/>
    <p:sldId id="372" r:id="rId8"/>
    <p:sldId id="373" r:id="rId9"/>
    <p:sldId id="374"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87" autoAdjust="0"/>
    <p:restoredTop sz="83887" autoAdjust="0"/>
  </p:normalViewPr>
  <p:slideViewPr>
    <p:cSldViewPr snapToGrid="0">
      <p:cViewPr>
        <p:scale>
          <a:sx n="90" d="100"/>
          <a:sy n="90" d="100"/>
        </p:scale>
        <p:origin x="966" y="114"/>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A1E8C7-9884-4DF7-8472-22FFE1D4482A}" type="datetimeFigureOut">
              <a:rPr lang="nl-NL"/>
              <a:pPr>
                <a:defRPr/>
              </a:pPr>
              <a:t>29-6-2015</a:t>
            </a:fld>
            <a:endParaRPr lang="es-E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E086652-3CA8-417C-B3FE-E295F9947A1F}" type="slidenum">
              <a:rPr lang="nl-NL"/>
              <a:pPr>
                <a:defRPr/>
              </a:pPr>
              <a:t>‹#›</a:t>
            </a:fld>
            <a:endParaRPr lang="es-ES"/>
          </a:p>
        </p:txBody>
      </p:sp>
    </p:spTree>
    <p:extLst>
      <p:ext uri="{BB962C8B-B14F-4D97-AF65-F5344CB8AC3E}">
        <p14:creationId xmlns:p14="http://schemas.microsoft.com/office/powerpoint/2010/main" val="17688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6F56D09-9494-4478-9855-A1C751BDF6E8}" type="datetimeFigureOut">
              <a:rPr lang="en-GB"/>
              <a:pPr>
                <a:defRPr/>
              </a:pPr>
              <a:t>29/06/2015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23FFEC0-1CDC-4127-A9BA-CE868E2E4643}" type="slidenum">
              <a:rPr lang="en-GB"/>
              <a:pPr>
                <a:defRPr/>
              </a:pPr>
              <a:t>‹#›</a:t>
            </a:fld>
            <a:endParaRPr lang="es-ES"/>
          </a:p>
        </p:txBody>
      </p:sp>
    </p:spTree>
    <p:extLst>
      <p:ext uri="{BB962C8B-B14F-4D97-AF65-F5344CB8AC3E}">
        <p14:creationId xmlns:p14="http://schemas.microsoft.com/office/powerpoint/2010/main" val="1018344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Nota: En el video se señala</a:t>
            </a:r>
            <a:r>
              <a:rPr lang="es-ES" baseline="0" noProof="0" dirty="0" smtClean="0"/>
              <a:t> </a:t>
            </a:r>
            <a:r>
              <a:rPr lang="es-ES" noProof="0" dirty="0" smtClean="0"/>
              <a:t>que, de acuerdo con el IPCC, la deforestación y la degradación de los bosques representan</a:t>
            </a:r>
            <a:r>
              <a:rPr lang="es-ES" baseline="0" noProof="0" dirty="0" smtClean="0"/>
              <a:t> </a:t>
            </a:r>
            <a:r>
              <a:rPr lang="es-ES" noProof="0" dirty="0" smtClean="0"/>
              <a:t>alrededor del 20% de las emisiones mundiales de gases de efecto invernadero (GEI) cada año. Sin embargo, estas cifras se han actualizado en el informe más reciente del IPCC de 2014. </a:t>
            </a:r>
            <a:r>
              <a:rPr lang="es-ES" sz="1200" b="0" i="0" u="none" strike="noStrike" kern="1200" baseline="0" noProof="0" dirty="0" smtClean="0">
                <a:solidFill>
                  <a:schemeClr val="tx1"/>
                </a:solidFill>
                <a:latin typeface="+mn-lt"/>
              </a:rPr>
              <a:t>El sector de agricultura, silvicultura y otros usos de la tierra (</a:t>
            </a:r>
            <a:r>
              <a:rPr lang="es-ES" sz="1200" b="0" i="0" u="none" strike="noStrike" kern="1200" baseline="0" noProof="0" dirty="0" err="1" smtClean="0">
                <a:solidFill>
                  <a:schemeClr val="tx1"/>
                </a:solidFill>
                <a:latin typeface="+mn-lt"/>
              </a:rPr>
              <a:t>AFOLU</a:t>
            </a:r>
            <a:r>
              <a:rPr lang="es-ES" sz="1200" b="0" i="0" u="none" strike="noStrike" kern="1200" baseline="0" noProof="0" dirty="0" smtClean="0">
                <a:solidFill>
                  <a:schemeClr val="tx1"/>
                </a:solidFill>
                <a:latin typeface="+mn-lt"/>
              </a:rPr>
              <a:t>) incluye emisiones de CO</a:t>
            </a:r>
            <a:r>
              <a:rPr lang="es-ES" sz="1200" b="0" i="0" u="none" strike="noStrike" kern="1200" baseline="-25000" noProof="0" dirty="0" smtClean="0">
                <a:solidFill>
                  <a:schemeClr val="tx1"/>
                </a:solidFill>
                <a:latin typeface="+mn-lt"/>
              </a:rPr>
              <a:t>2</a:t>
            </a:r>
            <a:r>
              <a:rPr lang="es-ES" sz="1200" b="0" i="0" u="none" strike="noStrike" kern="1200" baseline="0" noProof="0" dirty="0" smtClean="0">
                <a:solidFill>
                  <a:schemeClr val="tx1"/>
                </a:solidFill>
                <a:latin typeface="+mn-lt"/>
              </a:rPr>
              <a:t> basadas en la tierra provenientes de incendios forestales, incendios de turba y descomposición de turba que se aproximan al flujo neto de CO</a:t>
            </a:r>
            <a:r>
              <a:rPr lang="es-ES" sz="1200" b="0" i="0" u="none" strike="noStrike" kern="1200" baseline="-25000" noProof="0" dirty="0" smtClean="0">
                <a:solidFill>
                  <a:schemeClr val="tx1"/>
                </a:solidFill>
                <a:latin typeface="+mn-lt"/>
              </a:rPr>
              <a:t>2</a:t>
            </a:r>
            <a:r>
              <a:rPr lang="es-ES" sz="1200" b="0" i="0" u="none" strike="noStrike" kern="1200" baseline="0" noProof="0" dirty="0" smtClean="0">
                <a:solidFill>
                  <a:schemeClr val="tx1"/>
                </a:solidFill>
                <a:latin typeface="+mn-lt"/>
              </a:rPr>
              <a:t> del subsector de silvicultura y otros usos de la tierra (</a:t>
            </a:r>
            <a:r>
              <a:rPr lang="es-ES" sz="1200" b="0" i="0" u="none" strike="noStrike" kern="1200" baseline="0" noProof="0" dirty="0" err="1" smtClean="0">
                <a:solidFill>
                  <a:schemeClr val="tx1"/>
                </a:solidFill>
                <a:latin typeface="+mn-lt"/>
              </a:rPr>
              <a:t>FOLU</a:t>
            </a:r>
            <a:r>
              <a:rPr lang="es-ES" sz="1200" b="0" i="0" u="none" strike="noStrike" kern="1200" baseline="0" noProof="0" dirty="0" smtClean="0">
                <a:solidFill>
                  <a:schemeClr val="tx1"/>
                </a:solidFill>
                <a:latin typeface="+mn-lt"/>
              </a:rPr>
              <a:t>) (también denominado UTCUTS [uso de la tierra, cambio de uso de la tierra y silvicultura], un subconjunto de </a:t>
            </a:r>
            <a:r>
              <a:rPr lang="es-ES" sz="1200" b="0" i="0" u="none" strike="noStrike" kern="1200" baseline="0" noProof="0" dirty="0" err="1" smtClean="0">
                <a:solidFill>
                  <a:schemeClr val="tx1"/>
                </a:solidFill>
                <a:latin typeface="+mn-lt"/>
              </a:rPr>
              <a:t>AFOLU</a:t>
            </a:r>
            <a:r>
              <a:rPr lang="es-ES" sz="1200" b="0" i="0" u="none" strike="noStrike" kern="1200" baseline="0" noProof="0" dirty="0" smtClean="0">
                <a:solidFill>
                  <a:schemeClr val="tx1"/>
                </a:solidFill>
                <a:latin typeface="+mn-lt"/>
              </a:rPr>
              <a:t>). En 2014, el sector </a:t>
            </a:r>
            <a:r>
              <a:rPr lang="es-ES" sz="1200" b="0" i="0" u="none" strike="noStrike" kern="1200" baseline="0" noProof="0" dirty="0" err="1" smtClean="0">
                <a:solidFill>
                  <a:schemeClr val="tx1"/>
                </a:solidFill>
                <a:latin typeface="+mn-lt"/>
              </a:rPr>
              <a:t>AFOLU</a:t>
            </a:r>
            <a:r>
              <a:rPr lang="es-ES" sz="1200" b="0" i="0" u="none" strike="noStrike" kern="1200" baseline="0" noProof="0" dirty="0" smtClean="0">
                <a:solidFill>
                  <a:schemeClr val="tx1"/>
                </a:solidFill>
                <a:latin typeface="+mn-lt"/>
              </a:rPr>
              <a:t> representó el 24% de las emisiones totales de GEI cada año.</a:t>
            </a:r>
            <a:endParaRPr lang="es-ES" noProof="0" dirty="0"/>
          </a:p>
        </p:txBody>
      </p:sp>
      <p:sp>
        <p:nvSpPr>
          <p:cNvPr id="4" name="Slide Number Placeholder 3"/>
          <p:cNvSpPr>
            <a:spLocks noGrp="1"/>
          </p:cNvSpPr>
          <p:nvPr>
            <p:ph type="sldNum" sz="quarter" idx="10"/>
          </p:nvPr>
        </p:nvSpPr>
        <p:spPr/>
        <p:txBody>
          <a:bodyPr/>
          <a:lstStyle/>
          <a:p>
            <a:pPr>
              <a:defRPr/>
            </a:pPr>
            <a:fld id="{B23FFEC0-1CDC-4127-A9BA-CE868E2E4643}" type="slidenum">
              <a:rPr lang="en-GB" smtClean="0"/>
              <a:pPr>
                <a:defRPr/>
              </a:pPr>
              <a:t>6</a:t>
            </a:fld>
            <a:endParaRPr lang="es-ES"/>
          </a:p>
        </p:txBody>
      </p:sp>
    </p:spTree>
    <p:extLst>
      <p:ext uri="{BB962C8B-B14F-4D97-AF65-F5344CB8AC3E}">
        <p14:creationId xmlns:p14="http://schemas.microsoft.com/office/powerpoint/2010/main" val="6817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182777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278714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85142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8865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119745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504566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1870946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470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654131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367598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87701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187776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5" name="Rechthoek 8"/>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a:solidFill>
                  <a:schemeClr val="accent3"/>
                </a:solidFill>
              </a:rPr>
              <a:t>Espacio para el logotipo del socio </a:t>
            </a:r>
            <a:r>
              <a:t/>
            </a:r>
            <a:br/>
            <a:r>
              <a:rPr lang="en-GB" sz="800">
                <a:solidFill>
                  <a:schemeClr val="accent3"/>
                </a:solidFill>
              </a:rPr>
              <a:t>(coloque una forma en blanco detrás de la del logotipo para ocultar este texto y borde)</a:t>
            </a:r>
            <a:endParaRPr lang="es-ES" sz="800" dirty="0">
              <a:solidFill>
                <a:schemeClr val="accent3"/>
              </a:solidFill>
            </a:endParaRPr>
          </a:p>
        </p:txBody>
      </p:sp>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88206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327054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15445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27139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42522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pPr lvl="0"/>
            <a:endParaRPr lang="nl-NL" noProof="0" dirty="0"/>
          </a:p>
        </p:txBody>
      </p:sp>
    </p:spTree>
    <p:extLst>
      <p:ext uri="{BB962C8B-B14F-4D97-AF65-F5344CB8AC3E}">
        <p14:creationId xmlns:p14="http://schemas.microsoft.com/office/powerpoint/2010/main" val="305447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167998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12" name="Rechthoek 12"/>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a:solidFill>
                  <a:schemeClr val="accent3"/>
                </a:solidFill>
              </a:rPr>
              <a:t>Espacio para el logotipo del socio </a:t>
            </a:r>
            <a:r>
              <a:t/>
            </a:r>
            <a:br/>
            <a:r>
              <a:rPr lang="en-GB" sz="800">
                <a:solidFill>
                  <a:schemeClr val="accent3"/>
                </a:solidFill>
              </a:rPr>
              <a:t>(coloque una forma en blanco detrás de la del logotipo para ocultar este texto y borde)</a:t>
            </a:r>
            <a:endParaRPr lang="es-ES" sz="800" dirty="0">
              <a:solidFill>
                <a:schemeClr val="accent3"/>
              </a:solidFill>
            </a:endParaRPr>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15" name="Tijdelijke aanduiding voor tekst 4"/>
          <p:cNvSpPr>
            <a:spLocks noGrp="1"/>
          </p:cNvSpPr>
          <p:nvPr>
            <p:ph type="body" sz="quarter" idx="23"/>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165556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7" name="Tijdelijke aanduiding voor tekst 23"/>
          <p:cNvSpPr>
            <a:spLocks noGrp="1"/>
          </p:cNvSpPr>
          <p:nvPr>
            <p:ph type="body" idx="1"/>
          </p:nvPr>
        </p:nvSpPr>
        <p:spPr bwMode="auto">
          <a:xfrm>
            <a:off x="420688" y="1843088"/>
            <a:ext cx="85217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Klik om de modelstijlen te bewerken</a:t>
            </a:r>
          </a:p>
          <a:p>
            <a:pPr lvl="1"/>
            <a:r>
              <a:rPr lang="en-GB" altLang="en-US" smtClean="0"/>
              <a:t>Tweede niveau</a:t>
            </a:r>
          </a:p>
          <a:p>
            <a:pPr lvl="2"/>
            <a:r>
              <a:rPr lang="en-GB" altLang="en-US" smtClean="0"/>
              <a:t>Derde niveau</a:t>
            </a:r>
          </a:p>
          <a:p>
            <a:pPr lvl="3"/>
            <a:r>
              <a:rPr lang="en-GB" altLang="en-US" smtClean="0"/>
              <a:t>Vierde niveau</a:t>
            </a:r>
          </a:p>
          <a:p>
            <a:pPr lvl="4"/>
            <a:r>
              <a:rPr lang="en-GB" altLang="en-US" smtClean="0"/>
              <a:t>Vijfde niveau</a:t>
            </a:r>
          </a:p>
          <a:p>
            <a:pPr lvl="4"/>
            <a:endParaRPr lang="en-GB" altLang="en-US" smtClean="0"/>
          </a:p>
        </p:txBody>
      </p:sp>
      <p:sp>
        <p:nvSpPr>
          <p:cNvPr id="9" name="Rectangle 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TextBox 9"/>
          <p:cNvSpPr txBox="1"/>
          <p:nvPr userDrawn="1"/>
        </p:nvSpPr>
        <p:spPr>
          <a:xfrm>
            <a:off x="1016518" y="6094105"/>
            <a:ext cx="7620169" cy="553998"/>
          </a:xfrm>
          <a:prstGeom prst="rect">
            <a:avLst/>
          </a:prstGeom>
          <a:noFill/>
        </p:spPr>
        <p:txBody>
          <a:bodyPr wrap="square" rtlCol="0">
            <a:spAutoFit/>
          </a:bodyPr>
          <a:lstStyle/>
          <a:p>
            <a:pPr>
              <a:lnSpc>
                <a:spcPts val="1800"/>
              </a:lnSpc>
            </a:pPr>
            <a:r>
              <a:rPr lang="es-ES" sz="1200" i="1" noProof="0" dirty="0" smtClean="0">
                <a:solidFill>
                  <a:schemeClr val="accent6">
                    <a:lumMod val="50000"/>
                    <a:lumOff val="50000"/>
                  </a:schemeClr>
                </a:solidFill>
                <a:latin typeface="Calibri" panose="020F0502020204030204" pitchFamily="34" charset="0"/>
              </a:rPr>
              <a:t>Módulo 2.4: Incorporación del seguimiento comunitario</a:t>
            </a:r>
            <a:r>
              <a:rPr lang="es-ES" sz="1200" i="1" baseline="0" noProof="0" dirty="0" smtClean="0">
                <a:solidFill>
                  <a:schemeClr val="accent6">
                    <a:lumMod val="50000"/>
                    <a:lumOff val="50000"/>
                  </a:schemeClr>
                </a:solidFill>
                <a:latin typeface="Calibri" panose="020F0502020204030204" pitchFamily="34" charset="0"/>
              </a:rPr>
              <a:t> en el seguimiento </a:t>
            </a:r>
            <a:r>
              <a:rPr lang="es-ES" sz="1200" i="1" noProof="0" dirty="0" smtClean="0">
                <a:solidFill>
                  <a:schemeClr val="accent6">
                    <a:lumMod val="50000"/>
                    <a:lumOff val="50000"/>
                  </a:schemeClr>
                </a:solidFill>
                <a:latin typeface="Calibri" panose="020F0502020204030204" pitchFamily="34" charset="0"/>
              </a:rPr>
              <a:t>nacional (o jurisdiccional) de REDD+</a:t>
            </a:r>
          </a:p>
          <a:p>
            <a:pPr marL="0" marR="0" indent="0" algn="l" defTabSz="914400" rtl="0" eaLnBrk="1" fontAlgn="base" latinLnBrk="0" hangingPunct="1">
              <a:lnSpc>
                <a:spcPts val="1800"/>
              </a:lnSpc>
              <a:spcBef>
                <a:spcPct val="0"/>
              </a:spcBef>
              <a:spcAft>
                <a:spcPct val="0"/>
              </a:spcAft>
              <a:buClrTx/>
              <a:buSzTx/>
              <a:buFontTx/>
              <a:buNone/>
              <a:tabLst/>
              <a:defRPr/>
            </a:pPr>
            <a:r>
              <a:rPr lang="es-ES" sz="1200" i="1" noProof="0" dirty="0" smtClean="0">
                <a:solidFill>
                  <a:schemeClr val="accent6">
                    <a:lumMod val="50000"/>
                    <a:lumOff val="50000"/>
                  </a:schemeClr>
                </a:solidFill>
                <a:latin typeface="Calibri" panose="020F0502020204030204" pitchFamily="34" charset="0"/>
              </a:rPr>
              <a:t>Materiales de capacitación sobre REDD+ de GOFC-GOLD, Universidad de Wageningen, FCPF del Banco Mundial</a:t>
            </a:r>
            <a:endParaRPr lang="es-ES" sz="1200" i="1" noProof="0" dirty="0" smtClean="0">
              <a:solidFill>
                <a:schemeClr val="accent6">
                  <a:lumMod val="50000"/>
                  <a:lumOff val="50000"/>
                </a:schemeClr>
              </a:solidFill>
              <a:latin typeface="Calibri" panose="020F0502020204030204" pitchFamily="34" charset="0"/>
            </a:endParaRPr>
          </a:p>
        </p:txBody>
      </p:sp>
      <p:sp>
        <p:nvSpPr>
          <p:cNvPr id="11" name="Chevron 10"/>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s-ES" sz="1200" dirty="0" smtClean="0">
              <a:solidFill>
                <a:schemeClr val="accent2">
                  <a:lumMod val="75000"/>
                </a:schemeClr>
              </a:solidFill>
              <a:latin typeface="Verdana" pitchFamily="34" charset="0"/>
            </a:endParaRPr>
          </a:p>
        </p:txBody>
      </p:sp>
      <p:cxnSp>
        <p:nvCxnSpPr>
          <p:cNvPr id="13"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35" r:id="rId20"/>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mj-ea"/>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defRPr>
      </a:lvl2pPr>
      <a:lvl3pPr algn="l" rtl="0" eaLnBrk="0" fontAlgn="base" hangingPunct="0">
        <a:lnSpc>
          <a:spcPts val="4000"/>
        </a:lnSpc>
        <a:spcBef>
          <a:spcPct val="0"/>
        </a:spcBef>
        <a:spcAft>
          <a:spcPct val="0"/>
        </a:spcAft>
        <a:defRPr sz="3000">
          <a:solidFill>
            <a:schemeClr val="bg2"/>
          </a:solidFill>
          <a:latin typeface="Verdana" pitchFamily="34" charset="0"/>
        </a:defRPr>
      </a:lvl3pPr>
      <a:lvl4pPr algn="l" rtl="0" eaLnBrk="0" fontAlgn="base" hangingPunct="0">
        <a:lnSpc>
          <a:spcPts val="4000"/>
        </a:lnSpc>
        <a:spcBef>
          <a:spcPct val="0"/>
        </a:spcBef>
        <a:spcAft>
          <a:spcPct val="0"/>
        </a:spcAft>
        <a:defRPr sz="3000">
          <a:solidFill>
            <a:schemeClr val="bg2"/>
          </a:solidFill>
          <a:latin typeface="Verdana" pitchFamily="34" charset="0"/>
        </a:defRPr>
      </a:lvl4pPr>
      <a:lvl5pPr algn="l" rtl="0" eaLnBrk="0" fontAlgn="base" hangingPunct="0">
        <a:lnSpc>
          <a:spcPts val="4000"/>
        </a:lnSpc>
        <a:spcBef>
          <a:spcPct val="0"/>
        </a:spcBef>
        <a:spcAft>
          <a:spcPct val="0"/>
        </a:spcAft>
        <a:defRPr sz="3000">
          <a:solidFill>
            <a:schemeClr val="bg2"/>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xs.utwente.nl/owa/redir.aspx?C=bzDM56l6EUG-drW8nw0C_J9kQ7BsxtAI0p0y9bTUo_oh_XUWmkBCNLoxU6vjeqMcu43n3RrO6ag.&amp;amp;URL=http://www.youtube.com/watch?v=VjfTF9sVtx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866047"/>
          </a:xfrm>
        </p:spPr>
        <p:txBody>
          <a:bodyPr/>
          <a:lstStyle/>
          <a:p>
            <a:pPr eaLnBrk="1" hangingPunct="1">
              <a:defRPr/>
            </a:pPr>
            <a:r>
              <a:rPr lang="es-ES" sz="2800" dirty="0" smtClean="0"/>
              <a:t>Módulo 2.4: Incorporación del seguimiento comunitario en el seguimiento nacional </a:t>
            </a:r>
            <a:br>
              <a:rPr lang="es-ES" sz="2800" dirty="0" smtClean="0"/>
            </a:br>
            <a:r>
              <a:rPr lang="es-ES" sz="2800" dirty="0" smtClean="0"/>
              <a:t>(o jurisdiccional) de REDD+</a:t>
            </a:r>
            <a:endParaRPr lang="es-ES" sz="2800" dirty="0"/>
          </a:p>
        </p:txBody>
      </p:sp>
      <p:sp>
        <p:nvSpPr>
          <p:cNvPr id="7" name="Tijdelijke aanduiding voor tekst 6"/>
          <p:cNvSpPr>
            <a:spLocks noGrp="1"/>
          </p:cNvSpPr>
          <p:nvPr>
            <p:ph type="body" sz="quarter" idx="10"/>
          </p:nvPr>
        </p:nvSpPr>
        <p:spPr>
          <a:xfrm>
            <a:off x="420687" y="2232025"/>
            <a:ext cx="4731493" cy="3363913"/>
          </a:xfrm>
        </p:spPr>
        <p:txBody>
          <a:bodyPr/>
          <a:lstStyle/>
          <a:p>
            <a:pPr eaLnBrk="1" hangingPunct="1">
              <a:lnSpc>
                <a:spcPct val="100000"/>
              </a:lnSpc>
              <a:buFont typeface="Wingdings" pitchFamily="2" charset="2"/>
              <a:buNone/>
              <a:defRPr/>
            </a:pPr>
            <a:r>
              <a:rPr lang="en-US" sz="1600" i="1" dirty="0" err="1" smtClean="0"/>
              <a:t>Autores</a:t>
            </a:r>
            <a:r>
              <a:rPr lang="en-US" sz="1600" i="1" dirty="0" smtClean="0"/>
              <a:t> del </a:t>
            </a:r>
            <a:r>
              <a:rPr lang="en-US" sz="1600" i="1" dirty="0" smtClean="0"/>
              <a:t>módulo:</a:t>
            </a:r>
          </a:p>
          <a:p>
            <a:pPr lvl="1" indent="-531813" eaLnBrk="1" hangingPunct="1">
              <a:lnSpc>
                <a:spcPct val="100000"/>
              </a:lnSpc>
              <a:buNone/>
              <a:defRPr/>
            </a:pPr>
            <a:r>
              <a:rPr lang="en-US" sz="1400" dirty="0" smtClean="0"/>
              <a:t>Margaret Skutsch, Universidad Nacional Autónoma</a:t>
            </a:r>
            <a:r>
              <a:rPr dirty="0" smtClean="0"/>
              <a:t> </a:t>
            </a:r>
            <a:r>
              <a:rPr lang="en-GB" sz="1400" dirty="0"/>
              <a:t>de México</a:t>
            </a:r>
          </a:p>
          <a:p>
            <a:pPr lvl="1" indent="-531813" eaLnBrk="1" hangingPunct="1">
              <a:lnSpc>
                <a:spcPct val="100000"/>
              </a:lnSpc>
              <a:buNone/>
              <a:defRPr/>
            </a:pPr>
            <a:r>
              <a:rPr lang="en-US" sz="1400" dirty="0" smtClean="0"/>
              <a:t>Arturo Balderas Torres, Universidad Nacional Autónoma</a:t>
            </a:r>
            <a:r>
              <a:rPr dirty="0" smtClean="0"/>
              <a:t> </a:t>
            </a:r>
            <a:r>
              <a:rPr lang="en-GB" sz="1400" dirty="0"/>
              <a:t>de México</a:t>
            </a:r>
            <a:r>
              <a:rPr dirty="0"/>
              <a:t/>
            </a:r>
            <a:br>
              <a:rPr dirty="0"/>
            </a:br>
            <a:endParaRPr lang="es-ES" sz="1400" dirty="0" smtClean="0"/>
          </a:p>
          <a:p>
            <a:pPr eaLnBrk="1" hangingPunct="1">
              <a:lnSpc>
                <a:spcPct val="100000"/>
              </a:lnSpc>
              <a:buFont typeface="Arial" pitchFamily="34" charset="0"/>
              <a:buChar char="•"/>
              <a:defRPr/>
            </a:pPr>
            <a:endParaRPr lang="es-ES" sz="1600" dirty="0" smtClean="0"/>
          </a:p>
          <a:p>
            <a:pPr marL="0" indent="0" eaLnBrk="1" hangingPunct="1">
              <a:lnSpc>
                <a:spcPct val="100000"/>
              </a:lnSpc>
              <a:buFont typeface="Wingdings" pitchFamily="2" charset="2"/>
              <a:buNone/>
              <a:defRPr/>
            </a:pPr>
            <a:r>
              <a:rPr lang="en-US" sz="2000" b="1" dirty="0" smtClean="0"/>
              <a:t>   Ejemplo de país: NEPAL</a:t>
            </a:r>
          </a:p>
        </p:txBody>
      </p:sp>
      <p:pic>
        <p:nvPicPr>
          <p:cNvPr id="12294" name="Picture 1" descr="C:\Users\Eigenaar\Documents\WUR_GOFC_GOLD\Training material GOFC-GOLD\Images ppts\Selected Pics\P6240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2180" y="2546350"/>
            <a:ext cx="3709988"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6" name="Picture 5"/>
          <p:cNvPicPr>
            <a:picLocks/>
          </p:cNvPicPr>
          <p:nvPr/>
        </p:nvPicPr>
        <p:blipFill rotWithShape="1">
          <a:blip r:embed="rId3"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8" name="Picture 7" descr="GOFC-Gold Tray cover only 2010_200dpi"/>
          <p:cNvPicPr/>
          <p:nvPr/>
        </p:nvPicPr>
        <p:blipFill>
          <a:blip r:embed="rId4"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9" name="Afbeelding 11" descr="logo_WB FCPF.gif"/>
          <p:cNvPicPr>
            <a:picLocks noChangeAspect="1"/>
          </p:cNvPicPr>
          <p:nvPr/>
        </p:nvPicPr>
        <p:blipFill>
          <a:blip r:embed="rId5" cstate="print"/>
          <a:stretch>
            <a:fillRect/>
          </a:stretch>
        </p:blipFill>
        <p:spPr>
          <a:xfrm>
            <a:off x="6022523" y="5994951"/>
            <a:ext cx="972687" cy="710810"/>
          </a:xfrm>
          <a:prstGeom prst="rect">
            <a:avLst/>
          </a:prstGeom>
        </p:spPr>
      </p:pic>
      <p:cxnSp>
        <p:nvCxnSpPr>
          <p:cNvPr id="10"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7134224" y="5477560"/>
            <a:ext cx="1727943" cy="323165"/>
          </a:xfrm>
          <a:prstGeom prst="rect">
            <a:avLst/>
          </a:prstGeom>
          <a:noFill/>
        </p:spPr>
        <p:txBody>
          <a:bodyPr wrap="square" rtlCol="0">
            <a:spAutoFit/>
          </a:bodyPr>
          <a:lstStyle/>
          <a:p>
            <a:pPr>
              <a:lnSpc>
                <a:spcPts val="1800"/>
              </a:lnSpc>
            </a:pPr>
            <a:r>
              <a:rPr lang="en-GB" sz="1200" dirty="0" smtClean="0">
                <a:latin typeface="Verdana" pitchFamily="34" charset="0"/>
              </a:rPr>
              <a:t>V1, mayo de 2015 </a:t>
            </a:r>
          </a:p>
        </p:txBody>
      </p:sp>
      <p:pic>
        <p:nvPicPr>
          <p:cNvPr id="12" name="Picture 11"/>
          <p:cNvPicPr>
            <a:picLocks noChangeAspect="1"/>
          </p:cNvPicPr>
          <p:nvPr/>
        </p:nvPicPr>
        <p:blipFill>
          <a:blip r:embed="rId6"/>
          <a:stretch>
            <a:fillRect/>
          </a:stretch>
        </p:blipFill>
        <p:spPr>
          <a:xfrm>
            <a:off x="7363042" y="6080676"/>
            <a:ext cx="1499126" cy="440638"/>
          </a:xfrm>
          <a:prstGeom prst="rect">
            <a:avLst/>
          </a:prstGeom>
          <a:ln>
            <a:solidFill>
              <a:srgbClr val="000000"/>
            </a:solidFill>
          </a:ln>
        </p:spPr>
      </p:pic>
      <p:sp>
        <p:nvSpPr>
          <p:cNvPr id="13" name="Rectangle 12"/>
          <p:cNvSpPr/>
          <p:nvPr/>
        </p:nvSpPr>
        <p:spPr>
          <a:xfrm>
            <a:off x="7171669" y="6479523"/>
            <a:ext cx="1930337" cy="261610"/>
          </a:xfrm>
          <a:prstGeom prst="rect">
            <a:avLst/>
          </a:prstGeom>
        </p:spPr>
        <p:txBody>
          <a:bodyPr wrap="none">
            <a:spAutoFit/>
          </a:bodyPr>
          <a:lstStyle/>
          <a:p>
            <a:pPr algn="ctr"/>
            <a:r>
              <a:rPr lang="en-GB" sz="1100" dirty="0">
                <a:solidFill>
                  <a:schemeClr val="accent6"/>
                </a:solidFill>
              </a:rPr>
              <a:t>Licencia de Creative Commons</a:t>
            </a:r>
            <a:endParaRPr lang="es-ES" sz="1100" dirty="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eaLnBrk="1" hangingPunct="1">
              <a:defRPr/>
            </a:pPr>
            <a:r>
              <a:rPr lang="es-ES" dirty="0" smtClean="0"/>
              <a:t>Información de referencia</a:t>
            </a:r>
            <a:endParaRPr lang="es-ES" dirty="0"/>
          </a:p>
        </p:txBody>
      </p:sp>
      <p:sp>
        <p:nvSpPr>
          <p:cNvPr id="18437" name="2 Marcador de texto"/>
          <p:cNvSpPr>
            <a:spLocks noGrp="1"/>
          </p:cNvSpPr>
          <p:nvPr>
            <p:ph type="body" sz="quarter" idx="10"/>
          </p:nvPr>
        </p:nvSpPr>
        <p:spPr>
          <a:xfrm>
            <a:off x="420688" y="1282700"/>
            <a:ext cx="8521700" cy="4641850"/>
          </a:xfrm>
        </p:spPr>
        <p:txBody>
          <a:bodyPr/>
          <a:lstStyle/>
          <a:p>
            <a:pPr eaLnBrk="1" hangingPunct="1"/>
            <a:r>
              <a:rPr lang="es-ES" altLang="en-US" sz="2400" dirty="0" smtClean="0"/>
              <a:t>Un informe sobre las reservas de carbono en este proyecto puede encontrarse en: </a:t>
            </a:r>
          </a:p>
          <a:p>
            <a:pPr eaLnBrk="1" hangingPunct="1">
              <a:buFont typeface="Wingdings" pitchFamily="2" charset="2"/>
              <a:buNone/>
            </a:pPr>
            <a:r>
              <a:rPr lang="es-ES" altLang="en-US" sz="1400" dirty="0" smtClean="0"/>
              <a:t>    http://www.ansab.org/publication/forest-carbon-stock-in-community-forests-in-three-watersheds-ludikhola-kayarkhola-and-charnawati/ </a:t>
            </a:r>
          </a:p>
          <a:p>
            <a:pPr eaLnBrk="1" hangingPunct="1"/>
            <a:r>
              <a:rPr lang="es-ES" altLang="en-US" sz="2400" dirty="0" smtClean="0"/>
              <a:t>La guía para la medición del carbono de la comunidad en este proyecto puede encontrarse en: </a:t>
            </a:r>
          </a:p>
          <a:p>
            <a:pPr eaLnBrk="1" hangingPunct="1">
              <a:buFont typeface="Wingdings" pitchFamily="2" charset="2"/>
              <a:buNone/>
            </a:pPr>
            <a:r>
              <a:rPr lang="es-ES" altLang="en-US" sz="1400" dirty="0" smtClean="0"/>
              <a:t>     http://www.forestrynepal.org/publications/book/4772</a:t>
            </a:r>
          </a:p>
          <a:p>
            <a:pPr eaLnBrk="1" hangingPunct="1"/>
            <a:endParaRPr lang="es-ES" altLang="en-US" sz="2400" dirty="0" smtClean="0"/>
          </a:p>
          <a:p>
            <a:pPr eaLnBrk="1" hangingPunct="1"/>
            <a:endParaRPr lang="es-ES" altLang="en-US" sz="2000" dirty="0" smtClean="0"/>
          </a:p>
        </p:txBody>
      </p:sp>
    </p:spTree>
    <p:extLst>
      <p:ext uri="{BB962C8B-B14F-4D97-AF65-F5344CB8AC3E}">
        <p14:creationId xmlns:p14="http://schemas.microsoft.com/office/powerpoint/2010/main" val="374998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40821"/>
            <a:ext cx="8442796" cy="791650"/>
          </a:xfrm>
        </p:spPr>
        <p:txBody>
          <a:bodyPr/>
          <a:lstStyle/>
          <a:p>
            <a:pPr eaLnBrk="1" hangingPunct="1">
              <a:defRPr/>
            </a:pPr>
            <a:r>
              <a:rPr dirty="0" smtClean="0"/>
              <a:t>Gestión comunitaria de los bosques</a:t>
            </a:r>
            <a:endParaRPr lang="es-ES" dirty="0"/>
          </a:p>
        </p:txBody>
      </p:sp>
      <p:sp>
        <p:nvSpPr>
          <p:cNvPr id="13317" name="2 Marcador de texto"/>
          <p:cNvSpPr>
            <a:spLocks noGrp="1"/>
          </p:cNvSpPr>
          <p:nvPr>
            <p:ph type="body" sz="quarter" idx="10"/>
          </p:nvPr>
        </p:nvSpPr>
        <p:spPr>
          <a:xfrm>
            <a:off x="373391" y="1365989"/>
            <a:ext cx="8320087" cy="4695279"/>
          </a:xfrm>
        </p:spPr>
        <p:txBody>
          <a:bodyPr/>
          <a:lstStyle/>
          <a:p>
            <a:pPr eaLnBrk="1" hangingPunct="1"/>
            <a:r>
              <a:rPr lang="es-MX" altLang="en-US" sz="1600" dirty="0" smtClean="0"/>
              <a:t>Nepal tiene un extenso</a:t>
            </a:r>
            <a:r>
              <a:rPr sz="1600" dirty="0" smtClean="0"/>
              <a:t> </a:t>
            </a:r>
            <a:r>
              <a:rPr lang="es-MX" altLang="en-US" sz="1600" dirty="0" smtClean="0"/>
              <a:t>historial de gestión</a:t>
            </a:r>
            <a:r>
              <a:rPr sz="1600" dirty="0" smtClean="0"/>
              <a:t> </a:t>
            </a:r>
            <a:r>
              <a:rPr lang="es-MX" altLang="en-US" sz="1600" dirty="0" smtClean="0"/>
              <a:t>comunitaria</a:t>
            </a:r>
            <a:r>
              <a:rPr sz="1600" dirty="0" smtClean="0"/>
              <a:t> </a:t>
            </a:r>
            <a:r>
              <a:rPr lang="es-MX" altLang="en-US" sz="1600" dirty="0" smtClean="0"/>
              <a:t>de los bosques; el 25% de todos los</a:t>
            </a:r>
            <a:r>
              <a:rPr sz="1600" dirty="0" smtClean="0"/>
              <a:t> </a:t>
            </a:r>
            <a:r>
              <a:rPr lang="es-MX" altLang="en-US" sz="1600" dirty="0" smtClean="0"/>
              <a:t>bosques </a:t>
            </a:r>
            <a:r>
              <a:rPr lang="es-MX" altLang="en-US" sz="1600" dirty="0" smtClean="0"/>
              <a:t>del país </a:t>
            </a:r>
            <a:r>
              <a:rPr lang="es-MX" altLang="en-US" sz="1600" dirty="0" smtClean="0"/>
              <a:t>son </a:t>
            </a:r>
            <a:r>
              <a:rPr lang="es-MX" altLang="en-US" sz="1600" dirty="0" smtClean="0"/>
              <a:t>gestionados</a:t>
            </a:r>
            <a:r>
              <a:rPr sz="1600" dirty="0" smtClean="0"/>
              <a:t> </a:t>
            </a:r>
            <a:r>
              <a:rPr lang="es-MX" altLang="en-US" sz="1600" dirty="0" smtClean="0"/>
              <a:t>por poblaciones locales.</a:t>
            </a:r>
            <a:endParaRPr lang="es-ES" altLang="en-US" sz="1600" dirty="0" smtClean="0"/>
          </a:p>
          <a:p>
            <a:pPr eaLnBrk="1" hangingPunct="1"/>
            <a:r>
              <a:rPr lang="es-MX" altLang="en-US" sz="1600" dirty="0" smtClean="0"/>
              <a:t>La gestión tiene lugar en las</a:t>
            </a:r>
            <a:r>
              <a:rPr sz="1600" dirty="0" smtClean="0"/>
              <a:t> </a:t>
            </a:r>
            <a:r>
              <a:rPr lang="es-MX" altLang="en-US" sz="1600" dirty="0" smtClean="0"/>
              <a:t>subaldeas, </a:t>
            </a:r>
            <a:r>
              <a:rPr lang="es-MX" altLang="en-US" sz="1600" dirty="0" smtClean="0"/>
              <a:t>a través de </a:t>
            </a:r>
            <a:r>
              <a:rPr lang="es-MX" altLang="en-US" sz="1600" dirty="0" smtClean="0"/>
              <a:t>“grupos</a:t>
            </a:r>
            <a:r>
              <a:rPr sz="1600" dirty="0" smtClean="0"/>
              <a:t> </a:t>
            </a:r>
            <a:r>
              <a:rPr lang="es-MX" altLang="en-US" sz="1600" dirty="0" smtClean="0"/>
              <a:t>de usuarios</a:t>
            </a:r>
            <a:r>
              <a:rPr sz="1600" dirty="0" smtClean="0"/>
              <a:t> </a:t>
            </a:r>
            <a:r>
              <a:rPr lang="es-MX" altLang="en-US" sz="1600" dirty="0" smtClean="0"/>
              <a:t>de </a:t>
            </a:r>
            <a:r>
              <a:rPr lang="es-MX" altLang="en-US" sz="1600" dirty="0" smtClean="0"/>
              <a:t>bosques” (GUB), </a:t>
            </a:r>
            <a:r>
              <a:rPr lang="es-MX" altLang="en-US" sz="1600" dirty="0" smtClean="0"/>
              <a:t>que son grupos de alrededor de 10-25 familias.</a:t>
            </a:r>
            <a:endParaRPr lang="es-ES" altLang="en-US" sz="1600" dirty="0" smtClean="0"/>
          </a:p>
          <a:p>
            <a:pPr lvl="1" eaLnBrk="1" hangingPunct="1"/>
            <a:r>
              <a:rPr lang="es-MX" altLang="en-US" sz="1600" dirty="0" smtClean="0"/>
              <a:t>Los </a:t>
            </a:r>
            <a:r>
              <a:rPr lang="es-MX" altLang="en-US" sz="1600" dirty="0" smtClean="0"/>
              <a:t>GUB </a:t>
            </a:r>
            <a:r>
              <a:rPr lang="es-MX" altLang="en-US" sz="1600" dirty="0" smtClean="0"/>
              <a:t>son organizaciones autónomas, que se rigen</a:t>
            </a:r>
            <a:r>
              <a:rPr sz="1600" dirty="0" smtClean="0"/>
              <a:t> </a:t>
            </a:r>
            <a:r>
              <a:rPr lang="es-MX" altLang="en-US" sz="1600" dirty="0" smtClean="0"/>
              <a:t>a sí mismas.</a:t>
            </a:r>
            <a:endParaRPr lang="es-ES" altLang="en-US" sz="1600" dirty="0" smtClean="0"/>
          </a:p>
          <a:p>
            <a:pPr lvl="1" eaLnBrk="1" hangingPunct="1"/>
            <a:r>
              <a:rPr lang="es-MX" altLang="en-US" sz="1600" dirty="0" smtClean="0"/>
              <a:t>Se asigna a cada </a:t>
            </a:r>
            <a:r>
              <a:rPr lang="es-MX" altLang="en-US" sz="1600" dirty="0" smtClean="0"/>
              <a:t>GUB</a:t>
            </a:r>
            <a:r>
              <a:rPr sz="1600" dirty="0" smtClean="0"/>
              <a:t> </a:t>
            </a:r>
            <a:r>
              <a:rPr lang="es-MX" altLang="en-US" sz="1600" dirty="0" smtClean="0"/>
              <a:t>una parte</a:t>
            </a:r>
            <a:r>
              <a:rPr sz="1600" dirty="0" smtClean="0"/>
              <a:t> </a:t>
            </a:r>
            <a:r>
              <a:rPr lang="es-MX" altLang="en-US" sz="1600" dirty="0" smtClean="0"/>
              <a:t>determinada del</a:t>
            </a:r>
            <a:r>
              <a:rPr sz="1600" dirty="0" smtClean="0"/>
              <a:t> </a:t>
            </a:r>
            <a:r>
              <a:rPr lang="es-MX" altLang="en-US" sz="1600" dirty="0" smtClean="0"/>
              <a:t>bosque y hay cuotas</a:t>
            </a:r>
            <a:r>
              <a:rPr sz="1600" dirty="0" smtClean="0"/>
              <a:t> </a:t>
            </a:r>
            <a:r>
              <a:rPr lang="es-MX" altLang="en-US" sz="1600" dirty="0" smtClean="0"/>
              <a:t>para</a:t>
            </a:r>
            <a:r>
              <a:rPr sz="1600" dirty="0" smtClean="0"/>
              <a:t> </a:t>
            </a:r>
            <a:r>
              <a:rPr lang="es-MX" altLang="en-US" sz="1600" dirty="0" smtClean="0"/>
              <a:t>la</a:t>
            </a:r>
            <a:r>
              <a:rPr sz="1600" dirty="0" smtClean="0"/>
              <a:t> </a:t>
            </a:r>
            <a:r>
              <a:rPr lang="es-MX" altLang="en-US" sz="1600" dirty="0" smtClean="0"/>
              <a:t>cantidad de productos</a:t>
            </a:r>
            <a:r>
              <a:rPr sz="1600" dirty="0" smtClean="0"/>
              <a:t> </a:t>
            </a:r>
            <a:r>
              <a:rPr lang="es-MX" altLang="en-US" sz="1600" dirty="0" smtClean="0"/>
              <a:t>forestales</a:t>
            </a:r>
            <a:r>
              <a:rPr sz="1600" dirty="0" smtClean="0"/>
              <a:t> </a:t>
            </a:r>
            <a:r>
              <a:rPr lang="es-MX" altLang="en-US" sz="1600" dirty="0" smtClean="0"/>
              <a:t>que se permite</a:t>
            </a:r>
            <a:r>
              <a:rPr sz="1600" dirty="0" smtClean="0"/>
              <a:t> </a:t>
            </a:r>
            <a:r>
              <a:rPr lang="es-MX" altLang="en-US" sz="1600" dirty="0" smtClean="0"/>
              <a:t>a cada </a:t>
            </a:r>
            <a:r>
              <a:rPr lang="es-MX" altLang="en-US" sz="1600" dirty="0" smtClean="0"/>
              <a:t>familia; en algunos casos, </a:t>
            </a:r>
            <a:r>
              <a:rPr lang="es-MX" altLang="en-US" sz="1600" dirty="0" smtClean="0"/>
              <a:t>también se presentan</a:t>
            </a:r>
            <a:r>
              <a:rPr sz="1600" dirty="0" smtClean="0"/>
              <a:t> </a:t>
            </a:r>
            <a:r>
              <a:rPr lang="es-MX" altLang="en-US" sz="1600" dirty="0" smtClean="0"/>
              <a:t>restricciones</a:t>
            </a:r>
            <a:r>
              <a:rPr sz="1600" dirty="0" smtClean="0"/>
              <a:t> </a:t>
            </a:r>
            <a:r>
              <a:rPr lang="es-MX" altLang="en-US" sz="1600" dirty="0" smtClean="0"/>
              <a:t>estacionales.</a:t>
            </a:r>
            <a:endParaRPr lang="es-ES" altLang="en-US" sz="1600" dirty="0" smtClean="0"/>
          </a:p>
          <a:p>
            <a:pPr eaLnBrk="1" hangingPunct="1"/>
            <a:r>
              <a:rPr lang="es-MX" altLang="en-US" sz="1600" dirty="0" smtClean="0"/>
              <a:t>En estas</a:t>
            </a:r>
            <a:r>
              <a:rPr sz="1600" dirty="0" smtClean="0"/>
              <a:t> </a:t>
            </a:r>
            <a:r>
              <a:rPr lang="es-MX" altLang="en-US" sz="1600" dirty="0" smtClean="0"/>
              <a:t>áreas, se han detenido la deforestación y la </a:t>
            </a:r>
            <a:r>
              <a:rPr lang="es-MX" altLang="en-US" sz="1600" dirty="0" smtClean="0"/>
              <a:t>degradación, </a:t>
            </a:r>
            <a:r>
              <a:rPr lang="es-MX" altLang="en-US" sz="1600" dirty="0" smtClean="0"/>
              <a:t>y los</a:t>
            </a:r>
            <a:r>
              <a:rPr sz="1600" dirty="0" smtClean="0"/>
              <a:t> </a:t>
            </a:r>
            <a:r>
              <a:rPr lang="es-MX" altLang="en-US" sz="1600" dirty="0" smtClean="0"/>
              <a:t>bosques están comenzando a regenerarse </a:t>
            </a:r>
            <a:r>
              <a:rPr lang="es-MX" altLang="en-US" sz="1600" dirty="0" smtClean="0"/>
              <a:t>(mejoramiento del </a:t>
            </a:r>
            <a:r>
              <a:rPr lang="es-MX" altLang="en-US" sz="1600" dirty="0" smtClean="0"/>
              <a:t>bosque).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7"/>
            <a:ext cx="8442796" cy="1059598"/>
          </a:xfrm>
        </p:spPr>
        <p:txBody>
          <a:bodyPr/>
          <a:lstStyle/>
          <a:p>
            <a:pPr eaLnBrk="1" hangingPunct="1">
              <a:defRPr/>
            </a:pPr>
            <a:r>
              <a:rPr lang="es-ES" sz="2800" dirty="0" smtClean="0"/>
              <a:t>Proyecto piloto de REDD+ financiado </a:t>
            </a:r>
            <a:br>
              <a:rPr lang="es-ES" sz="2800" dirty="0" smtClean="0"/>
            </a:br>
            <a:r>
              <a:rPr lang="es-ES" sz="2800" dirty="0" smtClean="0"/>
              <a:t>por Norad</a:t>
            </a:r>
            <a:endParaRPr lang="es-ES" sz="2800" dirty="0"/>
          </a:p>
        </p:txBody>
      </p:sp>
      <p:sp>
        <p:nvSpPr>
          <p:cNvPr id="14341" name="2 Marcador de texto"/>
          <p:cNvSpPr>
            <a:spLocks noGrp="1"/>
          </p:cNvSpPr>
          <p:nvPr>
            <p:ph type="body" sz="quarter" idx="10"/>
          </p:nvPr>
        </p:nvSpPr>
        <p:spPr>
          <a:xfrm>
            <a:off x="420688" y="1420929"/>
            <a:ext cx="8201025" cy="4333875"/>
          </a:xfrm>
        </p:spPr>
        <p:txBody>
          <a:bodyPr/>
          <a:lstStyle/>
          <a:p>
            <a:pPr eaLnBrk="1" hangingPunct="1"/>
            <a:r>
              <a:rPr lang="es-ES" altLang="en-US" sz="2100" dirty="0" smtClean="0"/>
              <a:t>Debido a esta</a:t>
            </a:r>
            <a:r>
              <a:rPr lang="es-ES" sz="2100" dirty="0" smtClean="0"/>
              <a:t> </a:t>
            </a:r>
            <a:r>
              <a:rPr lang="es-ES" altLang="en-US" sz="2100" dirty="0" smtClean="0"/>
              <a:t>extensa y muy positiva experiencia, Norad financió un proyecto piloto de REDD+ en Nepal en tres</a:t>
            </a:r>
            <a:r>
              <a:rPr lang="es-ES" sz="2100" dirty="0" smtClean="0"/>
              <a:t> </a:t>
            </a:r>
            <a:r>
              <a:rPr lang="es-ES" altLang="en-US" sz="2100" dirty="0" smtClean="0"/>
              <a:t>cuencas.</a:t>
            </a:r>
          </a:p>
          <a:p>
            <a:pPr eaLnBrk="1" hangingPunct="1"/>
            <a:r>
              <a:rPr lang="es-ES" altLang="en-US" sz="2100" dirty="0" smtClean="0"/>
              <a:t>El</a:t>
            </a:r>
            <a:r>
              <a:rPr lang="es-ES" sz="2100" dirty="0" smtClean="0"/>
              <a:t> </a:t>
            </a:r>
            <a:r>
              <a:rPr lang="es-ES" altLang="en-US" sz="2100" dirty="0" smtClean="0"/>
              <a:t>proyecto</a:t>
            </a:r>
            <a:r>
              <a:rPr lang="es-ES" sz="2100" dirty="0" smtClean="0"/>
              <a:t> </a:t>
            </a:r>
            <a:r>
              <a:rPr lang="es-ES" altLang="en-US" sz="2100" dirty="0" smtClean="0"/>
              <a:t>está</a:t>
            </a:r>
            <a:r>
              <a:rPr lang="es-ES" sz="2100" dirty="0" smtClean="0"/>
              <a:t> </a:t>
            </a:r>
            <a:r>
              <a:rPr lang="es-ES" altLang="en-US" sz="2100" dirty="0" smtClean="0"/>
              <a:t>gestionado</a:t>
            </a:r>
            <a:r>
              <a:rPr lang="es-ES" sz="2100" dirty="0" smtClean="0"/>
              <a:t> </a:t>
            </a:r>
            <a:r>
              <a:rPr lang="es-ES" altLang="en-US" sz="2100" dirty="0" smtClean="0"/>
              <a:t>por </a:t>
            </a:r>
            <a:r>
              <a:rPr lang="es-ES" altLang="en-US" sz="2100" dirty="0" err="1" smtClean="0"/>
              <a:t>ICIMOD</a:t>
            </a:r>
            <a:r>
              <a:rPr lang="es-ES" altLang="en-US" sz="2100" dirty="0" smtClean="0"/>
              <a:t> y se está</a:t>
            </a:r>
            <a:r>
              <a:rPr lang="es-ES" sz="2100" dirty="0" smtClean="0"/>
              <a:t> </a:t>
            </a:r>
            <a:r>
              <a:rPr lang="es-ES" altLang="en-US" sz="2100" dirty="0" smtClean="0"/>
              <a:t>llevando</a:t>
            </a:r>
            <a:r>
              <a:rPr lang="es-ES" sz="2100" dirty="0" smtClean="0"/>
              <a:t> </a:t>
            </a:r>
            <a:r>
              <a:rPr lang="es-ES" altLang="en-US" sz="2100" dirty="0" smtClean="0"/>
              <a:t>a cabo</a:t>
            </a:r>
            <a:r>
              <a:rPr lang="es-ES" sz="2100" dirty="0" smtClean="0"/>
              <a:t> </a:t>
            </a:r>
            <a:r>
              <a:rPr lang="es-ES" altLang="en-US" sz="2100" dirty="0" smtClean="0"/>
              <a:t>en colaboración</a:t>
            </a:r>
            <a:r>
              <a:rPr lang="es-ES" sz="2100" dirty="0" smtClean="0"/>
              <a:t> </a:t>
            </a:r>
            <a:r>
              <a:rPr lang="es-ES" altLang="en-US" sz="2100" dirty="0" smtClean="0"/>
              <a:t>con FECOFUN, una </a:t>
            </a:r>
            <a:br>
              <a:rPr lang="es-ES" altLang="en-US" sz="2100" dirty="0" smtClean="0"/>
            </a:br>
            <a:r>
              <a:rPr lang="es-ES" altLang="en-US" sz="2100" dirty="0" smtClean="0"/>
              <a:t>ONG nacional que</a:t>
            </a:r>
            <a:r>
              <a:rPr lang="es-ES" sz="2100" dirty="0" smtClean="0"/>
              <a:t> </a:t>
            </a:r>
            <a:r>
              <a:rPr lang="es-ES" altLang="en-US" sz="2100" dirty="0" smtClean="0"/>
              <a:t>respalda</a:t>
            </a:r>
            <a:r>
              <a:rPr lang="es-ES" sz="2100" dirty="0" smtClean="0"/>
              <a:t> </a:t>
            </a:r>
            <a:r>
              <a:rPr lang="es-ES" altLang="en-US" sz="2100" dirty="0" smtClean="0"/>
              <a:t>a los</a:t>
            </a:r>
            <a:r>
              <a:rPr lang="es-ES" sz="2100" dirty="0" smtClean="0"/>
              <a:t> </a:t>
            </a:r>
            <a:r>
              <a:rPr lang="es-ES" altLang="en-US" sz="2100" dirty="0" smtClean="0"/>
              <a:t>GUB y lucha</a:t>
            </a:r>
            <a:r>
              <a:rPr lang="es-ES" sz="2100" dirty="0" smtClean="0"/>
              <a:t> </a:t>
            </a:r>
            <a:r>
              <a:rPr lang="es-ES" altLang="en-US" sz="2100" dirty="0" smtClean="0"/>
              <a:t>por</a:t>
            </a:r>
            <a:r>
              <a:rPr lang="es-ES" sz="2100" dirty="0" smtClean="0"/>
              <a:t> </a:t>
            </a:r>
            <a:r>
              <a:rPr lang="es-ES" altLang="en-US" sz="2100" dirty="0" smtClean="0"/>
              <a:t>sus</a:t>
            </a:r>
            <a:r>
              <a:rPr lang="es-ES" sz="2100" dirty="0" smtClean="0"/>
              <a:t> </a:t>
            </a:r>
            <a:r>
              <a:rPr lang="es-ES" altLang="en-US" sz="2100" dirty="0" smtClean="0"/>
              <a:t>derechos, y </a:t>
            </a:r>
            <a:r>
              <a:rPr lang="es-ES" altLang="en-US" sz="2100" dirty="0" err="1" smtClean="0"/>
              <a:t>ANSAB</a:t>
            </a:r>
            <a:r>
              <a:rPr lang="es-ES" altLang="en-US" sz="2100" dirty="0" smtClean="0"/>
              <a:t>, una</a:t>
            </a:r>
            <a:r>
              <a:rPr lang="es-ES" sz="2100" dirty="0" smtClean="0"/>
              <a:t> </a:t>
            </a:r>
            <a:r>
              <a:rPr lang="es-ES" altLang="en-US" sz="2100" dirty="0" smtClean="0"/>
              <a:t>ONG ambiental</a:t>
            </a:r>
            <a:r>
              <a:rPr lang="es-ES" sz="2100" dirty="0" smtClean="0"/>
              <a:t> </a:t>
            </a:r>
            <a:r>
              <a:rPr lang="es-ES" altLang="en-US" sz="2100" dirty="0" smtClean="0"/>
              <a:t>con sede </a:t>
            </a:r>
            <a:br>
              <a:rPr lang="es-ES" altLang="en-US" sz="2100" dirty="0" smtClean="0"/>
            </a:br>
            <a:r>
              <a:rPr lang="es-ES" altLang="en-US" sz="2100" dirty="0" smtClean="0"/>
              <a:t>en Asia.</a:t>
            </a:r>
          </a:p>
          <a:p>
            <a:pPr eaLnBrk="1" hangingPunct="1"/>
            <a:r>
              <a:rPr lang="es-ES" altLang="en-US" sz="2100" dirty="0" smtClean="0"/>
              <a:t>Entre</a:t>
            </a:r>
            <a:r>
              <a:rPr lang="es-ES" sz="2100" dirty="0" smtClean="0"/>
              <a:t> </a:t>
            </a:r>
            <a:r>
              <a:rPr lang="es-ES" altLang="en-US" sz="2100" dirty="0" smtClean="0"/>
              <a:t>otras</a:t>
            </a:r>
            <a:r>
              <a:rPr lang="es-ES" sz="2100" dirty="0" smtClean="0"/>
              <a:t> </a:t>
            </a:r>
            <a:r>
              <a:rPr lang="es-ES" altLang="en-US" sz="2100" dirty="0" smtClean="0"/>
              <a:t>cosas, el</a:t>
            </a:r>
            <a:r>
              <a:rPr lang="es-ES" sz="2100" dirty="0" smtClean="0"/>
              <a:t> </a:t>
            </a:r>
            <a:r>
              <a:rPr lang="es-ES" altLang="en-US" sz="2100" dirty="0" smtClean="0"/>
              <a:t>proyecto</a:t>
            </a:r>
            <a:r>
              <a:rPr lang="es-ES" sz="2100" dirty="0" smtClean="0"/>
              <a:t> </a:t>
            </a:r>
            <a:r>
              <a:rPr lang="es-ES" altLang="en-US" sz="2100" dirty="0" smtClean="0"/>
              <a:t>capacitó</a:t>
            </a:r>
            <a:r>
              <a:rPr lang="es-ES" sz="2100" dirty="0" smtClean="0"/>
              <a:t> </a:t>
            </a:r>
            <a:r>
              <a:rPr lang="es-ES" altLang="en-US" sz="2100" dirty="0" smtClean="0"/>
              <a:t>a los miembros </a:t>
            </a:r>
            <a:br>
              <a:rPr lang="es-ES" altLang="en-US" sz="2100" dirty="0" smtClean="0"/>
            </a:br>
            <a:r>
              <a:rPr lang="es-ES" altLang="en-US" sz="2100" dirty="0" smtClean="0"/>
              <a:t>de los GUB para medir la biomasa a fin de monitorear el</a:t>
            </a:r>
            <a:r>
              <a:rPr lang="es-ES" sz="2100" dirty="0" smtClean="0"/>
              <a:t> </a:t>
            </a:r>
            <a:r>
              <a:rPr lang="es-ES" altLang="en-US" sz="2100" dirty="0" smtClean="0"/>
              <a:t>crecimiento de los árboles y arbustos en sus</a:t>
            </a:r>
            <a:r>
              <a:rPr lang="es-ES" sz="2100" dirty="0" smtClean="0"/>
              <a:t> </a:t>
            </a:r>
            <a:r>
              <a:rPr lang="es-ES" altLang="en-US" sz="2100" dirty="0" smtClean="0"/>
              <a:t>bosques.</a:t>
            </a:r>
            <a:endParaRPr lang="es-ES" altLang="en-US" sz="21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95975"/>
            <a:ext cx="9144000" cy="9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1 Título"/>
          <p:cNvSpPr>
            <a:spLocks noGrp="1"/>
          </p:cNvSpPr>
          <p:nvPr>
            <p:ph type="title"/>
          </p:nvPr>
        </p:nvSpPr>
        <p:spPr>
          <a:xfrm>
            <a:off x="491642" y="230188"/>
            <a:ext cx="8442796" cy="840125"/>
          </a:xfrm>
        </p:spPr>
        <p:txBody>
          <a:bodyPr/>
          <a:lstStyle/>
          <a:p>
            <a:r>
              <a:rPr dirty="0" smtClean="0"/>
              <a:t>Ubicación del proyecto</a:t>
            </a:r>
            <a:endParaRPr lang="es-ES" dirty="0"/>
          </a:p>
        </p:txBody>
      </p:sp>
      <p:sp>
        <p:nvSpPr>
          <p:cNvPr id="4" name="3 Marcador de texto"/>
          <p:cNvSpPr>
            <a:spLocks noGrp="1"/>
          </p:cNvSpPr>
          <p:nvPr>
            <p:ph type="body" sz="quarter" idx="11"/>
          </p:nvPr>
        </p:nvSpPr>
        <p:spPr/>
        <p:txBody>
          <a:bodyPr/>
          <a:lstStyle/>
          <a:p>
            <a:endParaRPr lang="en-GB" dirty="0"/>
          </a:p>
        </p:txBody>
      </p:sp>
      <p:pic>
        <p:nvPicPr>
          <p:cNvPr id="1026" name="Picture 2"/>
          <p:cNvPicPr>
            <a:picLocks noChangeAspect="1" noChangeArrowheads="1"/>
          </p:cNvPicPr>
          <p:nvPr/>
        </p:nvPicPr>
        <p:blipFill>
          <a:blip r:embed="rId2"/>
          <a:srcRect/>
          <a:stretch>
            <a:fillRect/>
          </a:stretch>
        </p:blipFill>
        <p:spPr bwMode="auto">
          <a:xfrm>
            <a:off x="561975" y="1225509"/>
            <a:ext cx="8020050" cy="4987635"/>
          </a:xfrm>
          <a:prstGeom prst="rect">
            <a:avLst/>
          </a:prstGeom>
          <a:noFill/>
          <a:ln w="9525">
            <a:noFill/>
            <a:miter lim="800000"/>
            <a:headEnd/>
            <a:tailEnd/>
          </a:ln>
          <a:effectLst/>
        </p:spPr>
      </p:pic>
      <p:sp>
        <p:nvSpPr>
          <p:cNvPr id="5" name="Rectangle 4"/>
          <p:cNvSpPr/>
          <p:nvPr/>
        </p:nvSpPr>
        <p:spPr>
          <a:xfrm>
            <a:off x="1352550" y="6296025"/>
            <a:ext cx="6438900" cy="369332"/>
          </a:xfrm>
          <a:prstGeom prst="rect">
            <a:avLst/>
          </a:prstGeom>
        </p:spPr>
        <p:txBody>
          <a:bodyPr wrap="square">
            <a:spAutoFit/>
          </a:bodyPr>
          <a:lstStyle/>
          <a:p>
            <a:r>
              <a:rPr dirty="0" smtClean="0"/>
              <a:t>Mapa cortesía de </a:t>
            </a:r>
            <a:r>
              <a:rPr dirty="0" smtClean="0"/>
              <a:t>Norad/</a:t>
            </a:r>
            <a:r>
              <a:rPr dirty="0" err="1" smtClean="0"/>
              <a:t>ICIMOD</a:t>
            </a:r>
            <a:r>
              <a:rPr dirty="0" smtClean="0"/>
              <a:t>/F</a:t>
            </a:r>
            <a:r>
              <a:rPr lang="en-US" dirty="0" smtClean="0"/>
              <a:t>ECOFUN</a:t>
            </a:r>
            <a:r>
              <a:rPr dirty="0" smtClean="0"/>
              <a:t>/</a:t>
            </a:r>
            <a:r>
              <a:rPr dirty="0" err="1" smtClean="0"/>
              <a:t>ANSAB</a:t>
            </a:r>
            <a:endParaRPr dirty="0" smtClean="0"/>
          </a:p>
        </p:txBody>
      </p:sp>
    </p:spTree>
    <p:extLst>
      <p:ext uri="{BB962C8B-B14F-4D97-AF65-F5344CB8AC3E}">
        <p14:creationId xmlns:p14="http://schemas.microsoft.com/office/powerpoint/2010/main" val="173729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9"/>
            <a:ext cx="8442796" cy="791650"/>
          </a:xfrm>
        </p:spPr>
        <p:txBody>
          <a:bodyPr/>
          <a:lstStyle/>
          <a:p>
            <a:pPr eaLnBrk="1" hangingPunct="1">
              <a:defRPr/>
            </a:pPr>
            <a:r>
              <a:rPr dirty="0" smtClean="0"/>
              <a:t>Proyecto piloto de REDD+ en Nepal</a:t>
            </a:r>
            <a:endParaRPr lang="es-ES" dirty="0"/>
          </a:p>
        </p:txBody>
      </p:sp>
      <p:sp>
        <p:nvSpPr>
          <p:cNvPr id="15365" name="2 Marcador de texto"/>
          <p:cNvSpPr>
            <a:spLocks noGrp="1"/>
          </p:cNvSpPr>
          <p:nvPr>
            <p:ph type="body" sz="quarter" idx="10"/>
          </p:nvPr>
        </p:nvSpPr>
        <p:spPr>
          <a:xfrm>
            <a:off x="420688" y="1685925"/>
            <a:ext cx="8521700" cy="4238625"/>
          </a:xfrm>
        </p:spPr>
        <p:txBody>
          <a:bodyPr/>
          <a:lstStyle/>
          <a:p>
            <a:pPr eaLnBrk="1" hangingPunct="1"/>
            <a:r>
              <a:rPr lang="es-ES" altLang="en-US" sz="2100" dirty="0" smtClean="0"/>
              <a:t>Este video de 10 minutos muestra que las comunidades locales en el proyecto realizan el seguimiento del carbono utilizando las clases de equipos de medición de árboles que se explican en este curso y en nuestro manual.</a:t>
            </a:r>
          </a:p>
          <a:p>
            <a:pPr eaLnBrk="1" hangingPunct="1"/>
            <a:r>
              <a:rPr lang="es-ES" altLang="en-US" sz="2100" dirty="0" smtClean="0"/>
              <a:t>Involucra a personas con un nivel de educación muy bajo.</a:t>
            </a:r>
          </a:p>
          <a:p>
            <a:pPr eaLnBrk="1" hangingPunct="1"/>
            <a:r>
              <a:rPr lang="es-ES" altLang="en-US" sz="2100" u="sng" dirty="0" smtClean="0">
                <a:hlinkClick r:id="rId3"/>
              </a:rPr>
              <a:t>http://www.youtube.com/watch?v=VjfTF9sVtxo</a:t>
            </a:r>
            <a:endParaRPr lang="es-ES" altLang="en-US" sz="21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eaLnBrk="1" hangingPunct="1">
              <a:defRPr/>
            </a:pPr>
            <a:r>
              <a:rPr dirty="0" smtClean="0"/>
              <a:t>Proyecto piloto de REDD+ en Nepal</a:t>
            </a:r>
          </a:p>
        </p:txBody>
      </p:sp>
      <p:sp>
        <p:nvSpPr>
          <p:cNvPr id="16389" name="2 Marcador de texto"/>
          <p:cNvSpPr>
            <a:spLocks noGrp="1"/>
          </p:cNvSpPr>
          <p:nvPr>
            <p:ph type="body" sz="quarter" idx="10"/>
          </p:nvPr>
        </p:nvSpPr>
        <p:spPr>
          <a:xfrm>
            <a:off x="401638" y="1169988"/>
            <a:ext cx="8521700" cy="4630737"/>
          </a:xfrm>
        </p:spPr>
        <p:txBody>
          <a:bodyPr/>
          <a:lstStyle/>
          <a:p>
            <a:pPr eaLnBrk="1" hangingPunct="1"/>
            <a:r>
              <a:rPr lang="es-MX" altLang="en-US" sz="2100" dirty="0" smtClean="0"/>
              <a:t>Es</a:t>
            </a:r>
            <a:r>
              <a:rPr sz="2100" dirty="0" smtClean="0"/>
              <a:t> </a:t>
            </a:r>
            <a:r>
              <a:rPr lang="es-MX" altLang="en-US" sz="2100" dirty="0" smtClean="0"/>
              <a:t>importante comprender</a:t>
            </a:r>
            <a:r>
              <a:rPr sz="2100" dirty="0" smtClean="0"/>
              <a:t> </a:t>
            </a:r>
            <a:r>
              <a:rPr lang="es-MX" altLang="en-US" sz="2100" dirty="0" smtClean="0"/>
              <a:t>que</a:t>
            </a:r>
            <a:r>
              <a:rPr sz="2100" dirty="0" smtClean="0"/>
              <a:t> </a:t>
            </a:r>
            <a:r>
              <a:rPr lang="es-MX" altLang="en-US" sz="2100" dirty="0" smtClean="0"/>
              <a:t>este</a:t>
            </a:r>
            <a:r>
              <a:rPr sz="2100" dirty="0" smtClean="0"/>
              <a:t> </a:t>
            </a:r>
            <a:r>
              <a:rPr lang="es-MX" altLang="en-US" sz="2100" dirty="0" smtClean="0"/>
              <a:t>es</a:t>
            </a:r>
            <a:r>
              <a:rPr sz="2100" dirty="0" smtClean="0"/>
              <a:t> </a:t>
            </a:r>
            <a:r>
              <a:rPr lang="es-MX" altLang="en-US" sz="2100" dirty="0" smtClean="0"/>
              <a:t>un</a:t>
            </a:r>
            <a:r>
              <a:rPr sz="2100" dirty="0" smtClean="0"/>
              <a:t> </a:t>
            </a:r>
            <a:r>
              <a:rPr lang="es-MX" altLang="en-US" sz="2100" dirty="0" smtClean="0"/>
              <a:t>ejemplo </a:t>
            </a:r>
            <a:r>
              <a:rPr lang="es-MX" altLang="en-US" sz="2100" dirty="0" smtClean="0"/>
              <a:t/>
            </a:r>
            <a:br>
              <a:rPr lang="es-MX" altLang="en-US" sz="2100" dirty="0" smtClean="0"/>
            </a:br>
            <a:r>
              <a:rPr lang="es-MX" altLang="en-US" sz="2100" dirty="0" smtClean="0"/>
              <a:t>de seguimiento a </a:t>
            </a:r>
            <a:r>
              <a:rPr lang="es-MX" altLang="en-US" sz="2100" dirty="0" smtClean="0"/>
              <a:t>nivel</a:t>
            </a:r>
            <a:r>
              <a:rPr sz="2100" dirty="0" smtClean="0"/>
              <a:t> </a:t>
            </a:r>
            <a:r>
              <a:rPr lang="es-MX" altLang="en-US" sz="2100" dirty="0" smtClean="0"/>
              <a:t>del proyecto, no a nivel</a:t>
            </a:r>
            <a:r>
              <a:rPr sz="2100" dirty="0" smtClean="0"/>
              <a:t> </a:t>
            </a:r>
            <a:r>
              <a:rPr lang="es-MX" altLang="en-US" sz="2100" dirty="0" smtClean="0"/>
              <a:t>nacional.</a:t>
            </a:r>
            <a:endParaRPr lang="es-ES" altLang="en-US" sz="2100" dirty="0" smtClean="0"/>
          </a:p>
          <a:p>
            <a:pPr eaLnBrk="1" hangingPunct="1"/>
            <a:r>
              <a:rPr lang="es-MX" altLang="en-US" sz="2100" dirty="0" smtClean="0"/>
              <a:t>El</a:t>
            </a:r>
            <a:r>
              <a:rPr sz="2100" dirty="0" smtClean="0"/>
              <a:t> </a:t>
            </a:r>
            <a:r>
              <a:rPr lang="es-MX" altLang="en-US" sz="2100" dirty="0" smtClean="0"/>
              <a:t>proyecto</a:t>
            </a:r>
            <a:r>
              <a:rPr sz="2100" dirty="0" smtClean="0"/>
              <a:t> </a:t>
            </a:r>
            <a:r>
              <a:rPr lang="es-MX" altLang="en-US" sz="2100" dirty="0" smtClean="0"/>
              <a:t>se</a:t>
            </a:r>
            <a:r>
              <a:rPr sz="2100" dirty="0" smtClean="0"/>
              <a:t> </a:t>
            </a:r>
            <a:r>
              <a:rPr lang="es-MX" altLang="en-US" sz="2100" dirty="0" smtClean="0"/>
              <a:t>llevó a cabo</a:t>
            </a:r>
            <a:r>
              <a:rPr sz="2100" dirty="0" smtClean="0"/>
              <a:t> </a:t>
            </a:r>
            <a:r>
              <a:rPr lang="es-MX" altLang="en-US" sz="2100" dirty="0" smtClean="0"/>
              <a:t>para demostrar, entre</a:t>
            </a:r>
            <a:r>
              <a:rPr sz="2100" dirty="0" smtClean="0"/>
              <a:t> </a:t>
            </a:r>
            <a:r>
              <a:rPr lang="es-MX" altLang="en-US" sz="2100" dirty="0" smtClean="0"/>
              <a:t>otros</a:t>
            </a:r>
            <a:r>
              <a:rPr sz="2100" dirty="0" smtClean="0"/>
              <a:t> </a:t>
            </a:r>
            <a:r>
              <a:rPr lang="es-MX" altLang="en-US" sz="2100" dirty="0" smtClean="0"/>
              <a:t>puntos, la</a:t>
            </a:r>
            <a:r>
              <a:rPr sz="2100" dirty="0" smtClean="0"/>
              <a:t> </a:t>
            </a:r>
            <a:r>
              <a:rPr lang="es-MX" altLang="en-US" sz="2100" dirty="0" smtClean="0"/>
              <a:t>capacidad de los </a:t>
            </a:r>
            <a:r>
              <a:rPr lang="es-MX" altLang="en-US" sz="2100" dirty="0" smtClean="0"/>
              <a:t>GUB </a:t>
            </a:r>
            <a:r>
              <a:rPr lang="es-MX" altLang="en-US" sz="2100" dirty="0" smtClean="0"/>
              <a:t>para realizar esta</a:t>
            </a:r>
            <a:r>
              <a:rPr sz="2100" dirty="0" smtClean="0"/>
              <a:t> </a:t>
            </a:r>
            <a:r>
              <a:rPr lang="es-MX" altLang="en-US" sz="2100" dirty="0" smtClean="0"/>
              <a:t>medición.</a:t>
            </a:r>
            <a:endParaRPr lang="es-ES" altLang="en-US" sz="2100" dirty="0" smtClean="0"/>
          </a:p>
          <a:p>
            <a:pPr eaLnBrk="1" hangingPunct="1"/>
            <a:r>
              <a:rPr lang="es-MX" altLang="en-US" sz="2100" dirty="0" smtClean="0"/>
              <a:t>También para demostrar</a:t>
            </a:r>
            <a:r>
              <a:rPr sz="2100" dirty="0" smtClean="0"/>
              <a:t> </a:t>
            </a:r>
            <a:r>
              <a:rPr lang="es-MX" altLang="en-US" sz="2100" dirty="0" smtClean="0"/>
              <a:t>cuánto</a:t>
            </a:r>
            <a:r>
              <a:rPr sz="2100" dirty="0" smtClean="0"/>
              <a:t> </a:t>
            </a:r>
            <a:r>
              <a:rPr lang="es-MX" altLang="en-US" sz="2100" dirty="0" smtClean="0"/>
              <a:t>aumentan</a:t>
            </a:r>
            <a:r>
              <a:rPr sz="2100" dirty="0" smtClean="0"/>
              <a:t> </a:t>
            </a:r>
            <a:r>
              <a:rPr lang="es-MX" altLang="en-US" sz="2100" dirty="0" smtClean="0"/>
              <a:t>los niveles</a:t>
            </a:r>
            <a:r>
              <a:rPr sz="2100" dirty="0" smtClean="0"/>
              <a:t> </a:t>
            </a:r>
            <a:r>
              <a:rPr lang="es-MX" altLang="en-US" sz="2100" dirty="0" smtClean="0"/>
              <a:t>de</a:t>
            </a:r>
            <a:r>
              <a:rPr sz="2100" dirty="0" smtClean="0"/>
              <a:t> </a:t>
            </a:r>
            <a:r>
              <a:rPr lang="es-MX" altLang="en-US" sz="2100" dirty="0" smtClean="0"/>
              <a:t>carbono</a:t>
            </a:r>
            <a:r>
              <a:rPr sz="2100" dirty="0" smtClean="0"/>
              <a:t> </a:t>
            </a:r>
            <a:r>
              <a:rPr lang="es-MX" altLang="en-US" sz="2100" dirty="0" smtClean="0"/>
              <a:t>cuando</a:t>
            </a:r>
            <a:r>
              <a:rPr sz="2100" dirty="0" smtClean="0"/>
              <a:t> </a:t>
            </a:r>
            <a:r>
              <a:rPr lang="es-MX" altLang="en-US" sz="2100" dirty="0" smtClean="0"/>
              <a:t>los bosques se gestionan de esta</a:t>
            </a:r>
            <a:r>
              <a:rPr sz="2100" dirty="0" smtClean="0"/>
              <a:t> </a:t>
            </a:r>
            <a:r>
              <a:rPr lang="es-MX" altLang="en-US" sz="2100" dirty="0" smtClean="0"/>
              <a:t>manera.</a:t>
            </a:r>
            <a:endParaRPr lang="es-ES" altLang="en-US" sz="2100" dirty="0" smtClean="0"/>
          </a:p>
          <a:p>
            <a:pPr eaLnBrk="1" hangingPunct="1"/>
            <a:r>
              <a:rPr lang="es-MX" altLang="en-US" sz="2100" dirty="0" smtClean="0"/>
              <a:t>Todos los</a:t>
            </a:r>
            <a:r>
              <a:rPr sz="2100" dirty="0" smtClean="0"/>
              <a:t> </a:t>
            </a:r>
            <a:r>
              <a:rPr lang="es-MX" altLang="en-US" sz="2100" dirty="0" smtClean="0"/>
              <a:t>GUB</a:t>
            </a:r>
            <a:r>
              <a:rPr sz="2100" dirty="0" smtClean="0"/>
              <a:t> </a:t>
            </a:r>
            <a:r>
              <a:rPr lang="es-MX" altLang="en-US" sz="2100" dirty="0" smtClean="0"/>
              <a:t>ya habí</a:t>
            </a:r>
            <a:r>
              <a:rPr sz="2100" dirty="0" smtClean="0"/>
              <a:t>a</a:t>
            </a:r>
            <a:r>
              <a:rPr lang="es-MX" altLang="en-US" sz="2100" dirty="0" smtClean="0"/>
              <a:t>n</a:t>
            </a:r>
            <a:r>
              <a:rPr sz="2100" dirty="0" smtClean="0"/>
              <a:t> </a:t>
            </a:r>
            <a:r>
              <a:rPr lang="es-MX" altLang="en-US" sz="2100" dirty="0" smtClean="0"/>
              <a:t>e</a:t>
            </a:r>
            <a:r>
              <a:rPr sz="2100" dirty="0" smtClean="0"/>
              <a:t>s</a:t>
            </a:r>
            <a:r>
              <a:rPr lang="es-MX" altLang="en-US" sz="2100" dirty="0" smtClean="0"/>
              <a:t>tado</a:t>
            </a:r>
            <a:r>
              <a:rPr sz="2100" dirty="0" smtClean="0"/>
              <a:t> </a:t>
            </a:r>
            <a:r>
              <a:rPr lang="es-MX" altLang="en-US" sz="2100" dirty="0" smtClean="0"/>
              <a:t>administrando sus</a:t>
            </a:r>
            <a:r>
              <a:rPr sz="2100" dirty="0" smtClean="0"/>
              <a:t> </a:t>
            </a:r>
            <a:r>
              <a:rPr lang="es-MX" altLang="en-US" sz="2100" dirty="0" smtClean="0"/>
              <a:t>bosques</a:t>
            </a:r>
            <a:r>
              <a:rPr sz="2100" dirty="0" smtClean="0"/>
              <a:t> </a:t>
            </a:r>
            <a:r>
              <a:rPr lang="es-MX" altLang="en-US" sz="2100" dirty="0" smtClean="0"/>
              <a:t>durante</a:t>
            </a:r>
            <a:r>
              <a:rPr sz="2100" dirty="0" smtClean="0"/>
              <a:t> </a:t>
            </a:r>
            <a:r>
              <a:rPr lang="es-MX" altLang="en-US" sz="2100" dirty="0" smtClean="0"/>
              <a:t>varios</a:t>
            </a:r>
            <a:r>
              <a:rPr sz="2100" dirty="0" smtClean="0"/>
              <a:t> </a:t>
            </a:r>
            <a:r>
              <a:rPr lang="es-MX" altLang="en-US" sz="2100" dirty="0" smtClean="0"/>
              <a:t>años:</a:t>
            </a:r>
            <a:r>
              <a:rPr sz="2100" dirty="0" smtClean="0"/>
              <a:t> </a:t>
            </a:r>
            <a:r>
              <a:rPr lang="es-MX" altLang="en-US" sz="2100" dirty="0" smtClean="0"/>
              <a:t>solo</a:t>
            </a:r>
            <a:r>
              <a:rPr sz="2100" dirty="0" smtClean="0"/>
              <a:t> </a:t>
            </a:r>
            <a:r>
              <a:rPr lang="es-MX" altLang="en-US" sz="2100" dirty="0" smtClean="0"/>
              <a:t>las</a:t>
            </a:r>
            <a:r>
              <a:rPr sz="2100" dirty="0" smtClean="0"/>
              <a:t> </a:t>
            </a:r>
            <a:r>
              <a:rPr lang="es-MX" altLang="en-US" sz="2100" dirty="0" smtClean="0"/>
              <a:t>mediciones</a:t>
            </a:r>
            <a:r>
              <a:rPr sz="2100" dirty="0" smtClean="0"/>
              <a:t> </a:t>
            </a:r>
            <a:r>
              <a:rPr lang="es-MX" altLang="en-US" sz="2100" dirty="0" smtClean="0"/>
              <a:t>de</a:t>
            </a:r>
            <a:r>
              <a:rPr sz="2100" dirty="0" smtClean="0"/>
              <a:t> </a:t>
            </a:r>
            <a:r>
              <a:rPr lang="es-MX" altLang="en-US" sz="2100" dirty="0" smtClean="0"/>
              <a:t>carbono</a:t>
            </a:r>
            <a:r>
              <a:rPr sz="2100" dirty="0" smtClean="0"/>
              <a:t> </a:t>
            </a:r>
            <a:r>
              <a:rPr lang="es-MX" altLang="en-US" sz="2100" dirty="0" smtClean="0"/>
              <a:t>eran nuevas.</a:t>
            </a:r>
          </a:p>
          <a:p>
            <a:pPr eaLnBrk="1" hangingPunct="1"/>
            <a:r>
              <a:rPr lang="es-MX" altLang="en-US" sz="2100" dirty="0" smtClean="0"/>
              <a:t>Sin embargo, los daños no se han</a:t>
            </a:r>
            <a:r>
              <a:rPr sz="2100" dirty="0" smtClean="0"/>
              <a:t> </a:t>
            </a:r>
            <a:r>
              <a:rPr lang="es-MX" altLang="en-US" sz="2100" dirty="0" smtClean="0"/>
              <a:t>integrado en una base </a:t>
            </a:r>
            <a:r>
              <a:rPr lang="es-MX" altLang="en-US" sz="2100" dirty="0" smtClean="0"/>
              <a:t/>
            </a:r>
            <a:br>
              <a:rPr lang="es-MX" altLang="en-US" sz="2100" dirty="0" smtClean="0"/>
            </a:br>
            <a:r>
              <a:rPr lang="es-MX" altLang="en-US" sz="2100" dirty="0" smtClean="0"/>
              <a:t>de </a:t>
            </a:r>
            <a:r>
              <a:rPr lang="es-MX" altLang="en-US" sz="2100" dirty="0" smtClean="0"/>
              <a:t>datos</a:t>
            </a:r>
            <a:r>
              <a:rPr sz="2100" dirty="0" smtClean="0"/>
              <a:t> </a:t>
            </a:r>
            <a:r>
              <a:rPr lang="es-MX" altLang="en-US" sz="2100" dirty="0" smtClean="0"/>
              <a:t>a nivel nacional.</a:t>
            </a:r>
          </a:p>
          <a:p>
            <a:pPr eaLnBrk="1" hangingPunct="1">
              <a:buFont typeface="Wingdings" pitchFamily="2" charset="2"/>
              <a:buNone/>
            </a:pPr>
            <a:endParaRPr lang="es-ES" altLang="en-US" sz="21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9"/>
            <a:ext cx="8442796" cy="696086"/>
          </a:xfrm>
        </p:spPr>
        <p:txBody>
          <a:bodyPr/>
          <a:lstStyle/>
          <a:p>
            <a:pPr eaLnBrk="1" hangingPunct="1">
              <a:defRPr/>
            </a:pPr>
            <a:r>
              <a:rPr dirty="0" smtClean="0"/>
              <a:t>Distribución de beneficios</a:t>
            </a:r>
            <a:endParaRPr lang="es-ES" dirty="0"/>
          </a:p>
        </p:txBody>
      </p:sp>
      <p:sp>
        <p:nvSpPr>
          <p:cNvPr id="17413" name="2 Marcador de texto"/>
          <p:cNvSpPr>
            <a:spLocks noGrp="1"/>
          </p:cNvSpPr>
          <p:nvPr>
            <p:ph type="body" sz="quarter" idx="10"/>
          </p:nvPr>
        </p:nvSpPr>
        <p:spPr>
          <a:xfrm>
            <a:off x="420688" y="1029296"/>
            <a:ext cx="8521700" cy="4927600"/>
          </a:xfrm>
        </p:spPr>
        <p:txBody>
          <a:bodyPr/>
          <a:lstStyle/>
          <a:p>
            <a:pPr eaLnBrk="1" hangingPunct="1"/>
            <a:r>
              <a:rPr lang="es-MX" altLang="en-US" sz="2000" dirty="0" smtClean="0"/>
              <a:t>Es interesante saber que los datos sobre</a:t>
            </a:r>
            <a:r>
              <a:rPr dirty="0" smtClean="0"/>
              <a:t> </a:t>
            </a:r>
            <a:r>
              <a:rPr lang="es-MX" altLang="en-US" sz="2000" dirty="0" smtClean="0"/>
              <a:t>los aumentos en las reservas de carbono se han</a:t>
            </a:r>
            <a:r>
              <a:rPr dirty="0" smtClean="0"/>
              <a:t> </a:t>
            </a:r>
            <a:r>
              <a:rPr lang="es-MX" altLang="en-US" sz="2000" dirty="0" smtClean="0"/>
              <a:t>utilizado, </a:t>
            </a:r>
            <a:r>
              <a:rPr lang="es-MX" altLang="en-US" sz="2000" dirty="0" smtClean="0"/>
              <a:t>en </a:t>
            </a:r>
            <a:r>
              <a:rPr lang="es-MX" altLang="en-US" sz="2000" dirty="0" smtClean="0"/>
              <a:t>parte, </a:t>
            </a:r>
            <a:r>
              <a:rPr lang="es-MX" altLang="en-US" sz="2000" dirty="0" smtClean="0"/>
              <a:t>para determinar la</a:t>
            </a:r>
            <a:r>
              <a:rPr dirty="0" smtClean="0"/>
              <a:t> </a:t>
            </a:r>
            <a:r>
              <a:rPr lang="es-MX" altLang="en-US" sz="2000" dirty="0" smtClean="0"/>
              <a:t>distribución de beneficios a los</a:t>
            </a:r>
            <a:r>
              <a:rPr dirty="0" smtClean="0"/>
              <a:t> </a:t>
            </a:r>
            <a:r>
              <a:rPr lang="es-MX" altLang="en-US" sz="2000" dirty="0" smtClean="0"/>
              <a:t>GUB.</a:t>
            </a:r>
            <a:endParaRPr lang="es-ES" altLang="en-US" sz="2000" dirty="0" smtClean="0"/>
          </a:p>
          <a:p>
            <a:pPr eaLnBrk="1" hangingPunct="1"/>
            <a:r>
              <a:rPr lang="es-MX" altLang="en-US" sz="2000" dirty="0" smtClean="0"/>
              <a:t>El financiamiento total</a:t>
            </a:r>
            <a:r>
              <a:rPr dirty="0" smtClean="0"/>
              <a:t> </a:t>
            </a:r>
            <a:r>
              <a:rPr lang="es-MX" altLang="en-US" sz="2000" dirty="0" smtClean="0"/>
              <a:t>disponible</a:t>
            </a:r>
            <a:r>
              <a:rPr dirty="0" smtClean="0"/>
              <a:t> </a:t>
            </a:r>
            <a:r>
              <a:rPr lang="es-MX" altLang="en-US" sz="2000" dirty="0" smtClean="0"/>
              <a:t>para la</a:t>
            </a:r>
            <a:r>
              <a:rPr dirty="0" smtClean="0"/>
              <a:t> </a:t>
            </a:r>
            <a:r>
              <a:rPr lang="es-MX" altLang="en-US" sz="2000" dirty="0" smtClean="0"/>
              <a:t>distribución de beneficios</a:t>
            </a:r>
            <a:r>
              <a:rPr dirty="0" smtClean="0"/>
              <a:t> </a:t>
            </a:r>
            <a:r>
              <a:rPr lang="es-MX" altLang="en-US" sz="2000" dirty="0" smtClean="0"/>
              <a:t>no</a:t>
            </a:r>
            <a:r>
              <a:rPr dirty="0" smtClean="0"/>
              <a:t> </a:t>
            </a:r>
            <a:r>
              <a:rPr lang="es-MX" altLang="en-US" sz="2000" dirty="0" smtClean="0"/>
              <a:t>se</a:t>
            </a:r>
            <a:r>
              <a:rPr dirty="0" smtClean="0"/>
              <a:t> </a:t>
            </a:r>
            <a:r>
              <a:rPr lang="es-MX" altLang="en-US" sz="2000" dirty="0" smtClean="0"/>
              <a:t>basa</a:t>
            </a:r>
            <a:r>
              <a:rPr dirty="0" smtClean="0"/>
              <a:t> </a:t>
            </a:r>
            <a:r>
              <a:rPr lang="es-MX" altLang="en-US" sz="2000" dirty="0" smtClean="0"/>
              <a:t>en</a:t>
            </a:r>
            <a:r>
              <a:rPr dirty="0" smtClean="0"/>
              <a:t> </a:t>
            </a:r>
            <a:r>
              <a:rPr lang="es-MX" altLang="en-US" sz="2000" dirty="0" smtClean="0"/>
              <a:t>los ahorros totales</a:t>
            </a:r>
            <a:r>
              <a:rPr dirty="0" smtClean="0"/>
              <a:t> </a:t>
            </a:r>
            <a:r>
              <a:rPr lang="es-MX" altLang="en-US" sz="2000" dirty="0" smtClean="0"/>
              <a:t>de carbono (como</a:t>
            </a:r>
            <a:r>
              <a:rPr dirty="0" smtClean="0"/>
              <a:t> </a:t>
            </a:r>
            <a:r>
              <a:rPr lang="es-MX" altLang="en-US" sz="2000" dirty="0" smtClean="0"/>
              <a:t>sucedería en </a:t>
            </a:r>
            <a:r>
              <a:rPr lang="es-MX" altLang="en-US" sz="2000" dirty="0" smtClean="0"/>
              <a:t>un esquema de REDD+ totalmente basado en el desempeño): se acordó una suma</a:t>
            </a:r>
            <a:r>
              <a:rPr dirty="0" smtClean="0"/>
              <a:t> </a:t>
            </a:r>
            <a:r>
              <a:rPr lang="es-MX" altLang="en-US" sz="2000" dirty="0" smtClean="0"/>
              <a:t>global</a:t>
            </a:r>
            <a:r>
              <a:rPr dirty="0" smtClean="0"/>
              <a:t> </a:t>
            </a:r>
            <a:r>
              <a:rPr lang="es-MX" altLang="en-US" sz="2000" dirty="0" smtClean="0"/>
              <a:t>antes</a:t>
            </a:r>
            <a:r>
              <a:rPr dirty="0" smtClean="0"/>
              <a:t> </a:t>
            </a:r>
            <a:r>
              <a:rPr lang="es-MX" altLang="en-US" sz="2000" dirty="0" smtClean="0"/>
              <a:t>del</a:t>
            </a:r>
            <a:r>
              <a:rPr dirty="0" smtClean="0"/>
              <a:t> </a:t>
            </a:r>
            <a:r>
              <a:rPr lang="es-MX" altLang="en-US" sz="2000" dirty="0" smtClean="0"/>
              <a:t>inicio</a:t>
            </a:r>
            <a:r>
              <a:rPr dirty="0" smtClean="0"/>
              <a:t> </a:t>
            </a:r>
            <a:r>
              <a:rPr lang="es-MX" altLang="en-US" sz="2000" dirty="0" smtClean="0"/>
              <a:t>del proyecto, </a:t>
            </a:r>
            <a:r>
              <a:rPr lang="es-MX" altLang="en-US" sz="2000" dirty="0" smtClean="0"/>
              <a:t>que debía distribuirse entre</a:t>
            </a:r>
            <a:r>
              <a:rPr dirty="0" smtClean="0"/>
              <a:t> </a:t>
            </a:r>
            <a:r>
              <a:rPr lang="es-MX" altLang="en-US" sz="2000" dirty="0" smtClean="0"/>
              <a:t>los</a:t>
            </a:r>
            <a:r>
              <a:rPr dirty="0" smtClean="0"/>
              <a:t> </a:t>
            </a:r>
            <a:r>
              <a:rPr lang="es-MX" altLang="en-US" sz="2000" dirty="0" smtClean="0"/>
              <a:t>GUB</a:t>
            </a:r>
            <a:r>
              <a:rPr dirty="0" smtClean="0"/>
              <a:t> </a:t>
            </a:r>
            <a:r>
              <a:rPr lang="es-MX" altLang="en-US" sz="2000" dirty="0" smtClean="0"/>
              <a:t>participantes.</a:t>
            </a:r>
            <a:endParaRPr lang="es-ES" altLang="en-US" sz="2000" dirty="0" smtClean="0"/>
          </a:p>
          <a:p>
            <a:pPr eaLnBrk="1" hangingPunct="1"/>
            <a:r>
              <a:rPr lang="es-MX" altLang="en-US" sz="2000" dirty="0" smtClean="0"/>
              <a:t>Se </a:t>
            </a:r>
            <a:r>
              <a:rPr lang="es-MX" altLang="en-US" sz="2000" dirty="0" smtClean="0"/>
              <a:t>elaboró una</a:t>
            </a:r>
            <a:r>
              <a:rPr dirty="0" smtClean="0"/>
              <a:t> </a:t>
            </a:r>
            <a:r>
              <a:rPr lang="es-MX" altLang="en-US" sz="2000" dirty="0" smtClean="0"/>
              <a:t>fórmula ponderada</a:t>
            </a:r>
            <a:r>
              <a:rPr dirty="0" smtClean="0"/>
              <a:t> </a:t>
            </a:r>
            <a:r>
              <a:rPr lang="es-MX" altLang="en-US" sz="2000" dirty="0" smtClean="0"/>
              <a:t>de modo</a:t>
            </a:r>
            <a:r>
              <a:rPr dirty="0" smtClean="0"/>
              <a:t> </a:t>
            </a:r>
            <a:r>
              <a:rPr lang="es-MX" altLang="en-US" sz="2000" dirty="0" smtClean="0"/>
              <a:t>tal</a:t>
            </a:r>
            <a:r>
              <a:rPr dirty="0" smtClean="0"/>
              <a:t> </a:t>
            </a:r>
            <a:r>
              <a:rPr lang="es-MX" altLang="en-US" sz="2000" dirty="0" smtClean="0"/>
              <a:t>que el</a:t>
            </a:r>
            <a:r>
              <a:rPr dirty="0" smtClean="0"/>
              <a:t> </a:t>
            </a:r>
            <a:r>
              <a:rPr lang="es-MX" altLang="en-US" sz="2000" dirty="0" smtClean="0"/>
              <a:t>monto</a:t>
            </a:r>
            <a:r>
              <a:rPr dirty="0" smtClean="0"/>
              <a:t> </a:t>
            </a:r>
            <a:r>
              <a:rPr lang="es-MX" altLang="en-US" sz="2000" dirty="0" smtClean="0"/>
              <a:t>recibido</a:t>
            </a:r>
            <a:r>
              <a:rPr dirty="0" smtClean="0"/>
              <a:t> </a:t>
            </a:r>
            <a:r>
              <a:rPr lang="es-MX" altLang="en-US" sz="2000" dirty="0" smtClean="0"/>
              <a:t>por</a:t>
            </a:r>
            <a:r>
              <a:rPr dirty="0" smtClean="0"/>
              <a:t> </a:t>
            </a:r>
            <a:r>
              <a:rPr lang="es-MX" altLang="en-US" sz="2000" dirty="0" smtClean="0"/>
              <a:t>cada</a:t>
            </a:r>
            <a:r>
              <a:rPr dirty="0" smtClean="0"/>
              <a:t> </a:t>
            </a:r>
            <a:r>
              <a:rPr lang="es-MX" altLang="en-US" sz="2000" dirty="0" smtClean="0"/>
              <a:t>GUB</a:t>
            </a:r>
            <a:r>
              <a:rPr dirty="0" smtClean="0"/>
              <a:t> </a:t>
            </a:r>
            <a:r>
              <a:rPr lang="es-MX" altLang="en-US" sz="2000" dirty="0" smtClean="0"/>
              <a:t>participante</a:t>
            </a:r>
            <a:r>
              <a:rPr dirty="0" smtClean="0"/>
              <a:t> </a:t>
            </a:r>
            <a:r>
              <a:rPr lang="es-MX" altLang="en-US" sz="2000" dirty="0" smtClean="0"/>
              <a:t>dependiera:</a:t>
            </a:r>
            <a:endParaRPr lang="es-ES" altLang="en-US" sz="2000" dirty="0" smtClean="0"/>
          </a:p>
          <a:p>
            <a:pPr lvl="1" eaLnBrk="1" hangingPunct="1">
              <a:spcBef>
                <a:spcPts val="500"/>
              </a:spcBef>
            </a:pPr>
            <a:r>
              <a:rPr lang="es-MX" altLang="en-US" sz="2000" dirty="0" smtClean="0"/>
              <a:t>en </a:t>
            </a:r>
            <a:r>
              <a:rPr lang="es-MX" altLang="en-US" sz="2000" dirty="0" smtClean="0"/>
              <a:t>un 60</a:t>
            </a:r>
            <a:r>
              <a:rPr lang="es-MX" altLang="en-US" sz="2000" dirty="0" smtClean="0"/>
              <a:t>% del nivel de pobreza de los</a:t>
            </a:r>
            <a:r>
              <a:rPr dirty="0" smtClean="0"/>
              <a:t> </a:t>
            </a:r>
            <a:r>
              <a:rPr lang="es-MX" altLang="en-US" sz="2000" dirty="0" smtClean="0"/>
              <a:t>miembros,</a:t>
            </a:r>
            <a:endParaRPr lang="es-ES" altLang="en-US" sz="2000" dirty="0" smtClean="0"/>
          </a:p>
          <a:p>
            <a:pPr lvl="1" eaLnBrk="1" hangingPunct="1">
              <a:spcBef>
                <a:spcPts val="500"/>
              </a:spcBef>
            </a:pPr>
            <a:r>
              <a:rPr lang="es-MX" altLang="en-US" sz="2000" dirty="0" smtClean="0"/>
              <a:t>en un </a:t>
            </a:r>
            <a:r>
              <a:rPr lang="es-MX" altLang="en-US" sz="2000" dirty="0" smtClean="0"/>
              <a:t>24</a:t>
            </a:r>
            <a:r>
              <a:rPr lang="es-MX" altLang="en-US" sz="2000" dirty="0" smtClean="0"/>
              <a:t>% de</a:t>
            </a:r>
            <a:r>
              <a:rPr dirty="0" smtClean="0"/>
              <a:t> </a:t>
            </a:r>
            <a:r>
              <a:rPr lang="es-MX" altLang="en-US" sz="2000" dirty="0" smtClean="0"/>
              <a:t>la reserva total en el</a:t>
            </a:r>
            <a:r>
              <a:rPr dirty="0" smtClean="0"/>
              <a:t> </a:t>
            </a:r>
            <a:r>
              <a:rPr lang="es-MX" altLang="en-US" sz="2000" dirty="0" smtClean="0"/>
              <a:t>bosque,</a:t>
            </a:r>
            <a:endParaRPr lang="es-ES" altLang="en-US" sz="2000" dirty="0" smtClean="0"/>
          </a:p>
          <a:p>
            <a:pPr lvl="1" eaLnBrk="1" hangingPunct="1">
              <a:spcBef>
                <a:spcPts val="500"/>
              </a:spcBef>
            </a:pPr>
            <a:r>
              <a:rPr lang="es-MX" altLang="en-US" sz="2000" dirty="0" smtClean="0"/>
              <a:t>en un 16</a:t>
            </a:r>
            <a:r>
              <a:rPr lang="es-MX" altLang="en-US" sz="2000" dirty="0" smtClean="0"/>
              <a:t>% del incremento</a:t>
            </a:r>
            <a:r>
              <a:rPr dirty="0" smtClean="0"/>
              <a:t> </a:t>
            </a:r>
            <a:r>
              <a:rPr lang="es-MX" altLang="en-US" sz="2000" dirty="0" smtClean="0"/>
              <a:t>medido.</a:t>
            </a:r>
            <a:endParaRPr lang="es-ES" altLang="en-US" sz="2000" dirty="0" smtClean="0"/>
          </a:p>
          <a:p>
            <a:pPr eaLnBrk="1" hangingPunct="1"/>
            <a:endParaRPr lang="es-ES" alt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791650"/>
          </a:xfrm>
        </p:spPr>
        <p:txBody>
          <a:bodyPr/>
          <a:lstStyle/>
          <a:p>
            <a:pPr eaLnBrk="1" hangingPunct="1">
              <a:defRPr/>
            </a:pPr>
            <a:r>
              <a:rPr dirty="0" smtClean="0"/>
              <a:t>Puntos de debate</a:t>
            </a:r>
            <a:endParaRPr lang="es-ES" dirty="0"/>
          </a:p>
        </p:txBody>
      </p:sp>
      <p:sp>
        <p:nvSpPr>
          <p:cNvPr id="19461" name="2 Marcador de texto"/>
          <p:cNvSpPr>
            <a:spLocks noGrp="1"/>
          </p:cNvSpPr>
          <p:nvPr>
            <p:ph type="body" sz="quarter" idx="10"/>
          </p:nvPr>
        </p:nvSpPr>
        <p:spPr>
          <a:xfrm>
            <a:off x="404923" y="1066714"/>
            <a:ext cx="8404335" cy="4748212"/>
          </a:xfrm>
        </p:spPr>
        <p:txBody>
          <a:bodyPr/>
          <a:lstStyle/>
          <a:p>
            <a:pPr eaLnBrk="1" hangingPunct="1">
              <a:lnSpc>
                <a:spcPct val="100000"/>
              </a:lnSpc>
            </a:pPr>
            <a:r>
              <a:rPr lang="es-ES" altLang="en-US" sz="1800" dirty="0" smtClean="0"/>
              <a:t>La gestión del</a:t>
            </a:r>
            <a:r>
              <a:rPr lang="es-ES" sz="1800" dirty="0" smtClean="0"/>
              <a:t> </a:t>
            </a:r>
            <a:r>
              <a:rPr lang="es-ES" altLang="en-US" sz="1800" dirty="0" smtClean="0"/>
              <a:t>bosque</a:t>
            </a:r>
            <a:r>
              <a:rPr lang="es-ES" sz="1800" dirty="0" smtClean="0"/>
              <a:t> </a:t>
            </a:r>
            <a:r>
              <a:rPr lang="es-ES" altLang="en-US" sz="1800" dirty="0" smtClean="0"/>
              <a:t>de la comunidad</a:t>
            </a:r>
            <a:r>
              <a:rPr lang="es-ES" sz="1800" dirty="0" smtClean="0"/>
              <a:t> </a:t>
            </a:r>
            <a:r>
              <a:rPr lang="es-ES" altLang="en-US" sz="1800" dirty="0" smtClean="0"/>
              <a:t>nepalí</a:t>
            </a:r>
            <a:r>
              <a:rPr lang="es-ES" sz="1800" dirty="0" smtClean="0"/>
              <a:t> </a:t>
            </a:r>
            <a:r>
              <a:rPr lang="es-ES" altLang="en-US" sz="1800" dirty="0" smtClean="0"/>
              <a:t>está en manos de grupos</a:t>
            </a:r>
            <a:r>
              <a:rPr lang="es-ES" sz="1800" dirty="0" smtClean="0"/>
              <a:t> </a:t>
            </a:r>
            <a:r>
              <a:rPr lang="es-ES" altLang="en-US" sz="1800" dirty="0" smtClean="0"/>
              <a:t>pequeños (GUB) que son independientes de las estructuras</a:t>
            </a:r>
            <a:r>
              <a:rPr lang="es-ES" sz="1800" dirty="0" smtClean="0"/>
              <a:t> </a:t>
            </a:r>
            <a:r>
              <a:rPr lang="es-ES" altLang="en-US" sz="1800" dirty="0" smtClean="0"/>
              <a:t>políticas locales.</a:t>
            </a:r>
          </a:p>
          <a:p>
            <a:pPr eaLnBrk="1" hangingPunct="1">
              <a:lnSpc>
                <a:spcPct val="100000"/>
              </a:lnSpc>
            </a:pPr>
            <a:r>
              <a:rPr lang="es-ES" altLang="en-US" sz="1800" dirty="0" smtClean="0"/>
              <a:t>Los GUB también</a:t>
            </a:r>
            <a:r>
              <a:rPr lang="es-ES" sz="1800" dirty="0" smtClean="0"/>
              <a:t> </a:t>
            </a:r>
            <a:r>
              <a:rPr lang="es-ES" altLang="en-US" sz="1800" dirty="0" smtClean="0"/>
              <a:t>están respaldados</a:t>
            </a:r>
            <a:r>
              <a:rPr lang="es-ES" sz="1800" dirty="0" smtClean="0"/>
              <a:t> </a:t>
            </a:r>
            <a:r>
              <a:rPr lang="es-ES" altLang="en-US" sz="1800" dirty="0" smtClean="0"/>
              <a:t>por un sindicato</a:t>
            </a:r>
            <a:r>
              <a:rPr lang="es-ES" sz="1800" dirty="0" smtClean="0"/>
              <a:t> </a:t>
            </a:r>
            <a:r>
              <a:rPr lang="es-ES" altLang="en-US" sz="1800" dirty="0" smtClean="0"/>
              <a:t>a nivel</a:t>
            </a:r>
            <a:r>
              <a:rPr lang="es-ES" sz="1800" dirty="0" smtClean="0"/>
              <a:t> </a:t>
            </a:r>
            <a:r>
              <a:rPr lang="es-ES" altLang="en-US" sz="1800" dirty="0" smtClean="0"/>
              <a:t>nacional (independiente del Gobierno).</a:t>
            </a:r>
          </a:p>
          <a:p>
            <a:pPr lvl="1" eaLnBrk="1" hangingPunct="1">
              <a:lnSpc>
                <a:spcPct val="100000"/>
              </a:lnSpc>
            </a:pPr>
            <a:r>
              <a:rPr lang="es-ES" altLang="en-US" sz="1800" i="1" dirty="0" smtClean="0"/>
              <a:t>¿Cuáles son las</a:t>
            </a:r>
            <a:r>
              <a:rPr lang="es-ES" sz="1800" dirty="0" smtClean="0"/>
              <a:t> </a:t>
            </a:r>
            <a:r>
              <a:rPr lang="es-ES" altLang="en-US" sz="1800" i="1" dirty="0" smtClean="0"/>
              <a:t>ventajas y desventajas? </a:t>
            </a:r>
          </a:p>
          <a:p>
            <a:pPr lvl="1" eaLnBrk="1" hangingPunct="1">
              <a:lnSpc>
                <a:spcPct val="100000"/>
              </a:lnSpc>
            </a:pPr>
            <a:r>
              <a:rPr lang="es-ES" altLang="en-US" sz="1800" i="1" dirty="0" smtClean="0"/>
              <a:t>¿Es</a:t>
            </a:r>
            <a:r>
              <a:rPr lang="es-ES" sz="1800" dirty="0" smtClean="0"/>
              <a:t> </a:t>
            </a:r>
            <a:r>
              <a:rPr lang="es-ES" altLang="en-US" sz="1800" i="1" dirty="0" smtClean="0"/>
              <a:t>este un modelo</a:t>
            </a:r>
            <a:r>
              <a:rPr lang="es-ES" sz="1800" dirty="0" smtClean="0"/>
              <a:t> </a:t>
            </a:r>
            <a:r>
              <a:rPr lang="es-ES" altLang="en-US" sz="1800" i="1" dirty="0" smtClean="0"/>
              <a:t>que</a:t>
            </a:r>
            <a:r>
              <a:rPr lang="es-ES" sz="1800" dirty="0" smtClean="0"/>
              <a:t> </a:t>
            </a:r>
            <a:r>
              <a:rPr lang="es-ES" altLang="en-US" sz="1800" i="1" dirty="0" smtClean="0"/>
              <a:t>podría</a:t>
            </a:r>
            <a:r>
              <a:rPr lang="es-ES" sz="1800" dirty="0" smtClean="0"/>
              <a:t> </a:t>
            </a:r>
            <a:r>
              <a:rPr lang="es-ES" altLang="en-US" sz="1800" i="1" dirty="0" smtClean="0"/>
              <a:t>replicarse fácilmente en otros</a:t>
            </a:r>
            <a:r>
              <a:rPr lang="es-ES" sz="1800" dirty="0" smtClean="0"/>
              <a:t> </a:t>
            </a:r>
            <a:r>
              <a:rPr lang="es-ES" altLang="en-US" sz="1800" i="1" dirty="0" smtClean="0"/>
              <a:t>países?</a:t>
            </a:r>
            <a:r>
              <a:rPr lang="es-ES" sz="1800" dirty="0" smtClean="0"/>
              <a:t> </a:t>
            </a:r>
          </a:p>
          <a:p>
            <a:pPr eaLnBrk="1" hangingPunct="1">
              <a:lnSpc>
                <a:spcPct val="100000"/>
              </a:lnSpc>
            </a:pPr>
            <a:r>
              <a:rPr lang="es-ES" altLang="en-US" sz="1800" dirty="0" smtClean="0"/>
              <a:t>La distribución</a:t>
            </a:r>
            <a:r>
              <a:rPr lang="es-ES" sz="1800" dirty="0" smtClean="0"/>
              <a:t> </a:t>
            </a:r>
            <a:r>
              <a:rPr lang="es-ES" altLang="en-US" sz="1800" dirty="0" smtClean="0"/>
              <a:t>de los beneficios</a:t>
            </a:r>
            <a:r>
              <a:rPr lang="es-ES" sz="1800" dirty="0" smtClean="0"/>
              <a:t> </a:t>
            </a:r>
            <a:r>
              <a:rPr lang="es-ES" altLang="en-US" sz="1800" dirty="0" smtClean="0"/>
              <a:t>está</a:t>
            </a:r>
            <a:r>
              <a:rPr lang="es-ES" sz="1800" dirty="0" smtClean="0"/>
              <a:t> </a:t>
            </a:r>
            <a:r>
              <a:rPr lang="es-ES" altLang="en-US" sz="1800" dirty="0" smtClean="0"/>
              <a:t>sesgada</a:t>
            </a:r>
            <a:r>
              <a:rPr lang="es-ES" sz="1800" dirty="0" smtClean="0"/>
              <a:t> </a:t>
            </a:r>
            <a:r>
              <a:rPr lang="es-ES" altLang="en-US" sz="1800" dirty="0" smtClean="0"/>
              <a:t>hacia</a:t>
            </a:r>
            <a:r>
              <a:rPr lang="es-ES" sz="1800" dirty="0" smtClean="0"/>
              <a:t> </a:t>
            </a:r>
            <a:r>
              <a:rPr lang="es-ES" altLang="en-US" sz="1800" dirty="0" smtClean="0"/>
              <a:t>los</a:t>
            </a:r>
            <a:r>
              <a:rPr lang="es-ES" sz="1800" dirty="0" smtClean="0"/>
              <a:t> </a:t>
            </a:r>
            <a:r>
              <a:rPr lang="es-ES" altLang="en-US" sz="1800" dirty="0" smtClean="0"/>
              <a:t>pobres, quienes</a:t>
            </a:r>
            <a:r>
              <a:rPr lang="es-ES" sz="1800" dirty="0" smtClean="0"/>
              <a:t> </a:t>
            </a:r>
            <a:r>
              <a:rPr lang="es-ES" altLang="en-US" sz="1800" dirty="0" smtClean="0"/>
              <a:t>fundamentalmente</a:t>
            </a:r>
            <a:r>
              <a:rPr lang="es-ES" sz="1800" dirty="0" smtClean="0"/>
              <a:t> </a:t>
            </a:r>
            <a:r>
              <a:rPr lang="es-ES" altLang="en-US" sz="1800" dirty="0" smtClean="0"/>
              <a:t>reciben</a:t>
            </a:r>
            <a:r>
              <a:rPr lang="es-ES" sz="1800" dirty="0" smtClean="0"/>
              <a:t> </a:t>
            </a:r>
            <a:r>
              <a:rPr lang="es-ES" altLang="en-US" sz="1800" dirty="0" smtClean="0"/>
              <a:t>un pago mayor por tonelada de carbono</a:t>
            </a:r>
            <a:r>
              <a:rPr lang="es-ES" sz="1800" dirty="0" smtClean="0"/>
              <a:t> </a:t>
            </a:r>
            <a:r>
              <a:rPr lang="es-ES" altLang="en-US" sz="1800" dirty="0" smtClean="0"/>
              <a:t>ahorrado</a:t>
            </a:r>
            <a:r>
              <a:rPr lang="es-ES" sz="1800" dirty="0" smtClean="0"/>
              <a:t> </a:t>
            </a:r>
            <a:r>
              <a:rPr lang="es-ES" altLang="en-US" sz="1800" dirty="0" smtClean="0"/>
              <a:t>en comparación con</a:t>
            </a:r>
            <a:r>
              <a:rPr lang="es-ES" sz="1800" dirty="0" smtClean="0"/>
              <a:t> </a:t>
            </a:r>
            <a:r>
              <a:rPr lang="es-ES" altLang="en-US" sz="1800" dirty="0" smtClean="0"/>
              <a:t>los</a:t>
            </a:r>
            <a:r>
              <a:rPr lang="es-ES" sz="1800" dirty="0" smtClean="0"/>
              <a:t> </a:t>
            </a:r>
            <a:r>
              <a:rPr lang="es-ES" altLang="en-US" sz="1800" dirty="0" smtClean="0"/>
              <a:t>ricos.</a:t>
            </a:r>
            <a:r>
              <a:rPr lang="es-ES" sz="1800" dirty="0" smtClean="0"/>
              <a:t>  </a:t>
            </a:r>
          </a:p>
          <a:p>
            <a:pPr lvl="1" eaLnBrk="1" hangingPunct="1">
              <a:lnSpc>
                <a:spcPct val="100000"/>
              </a:lnSpc>
            </a:pPr>
            <a:r>
              <a:rPr lang="es-ES" altLang="en-US" sz="1800" dirty="0" smtClean="0"/>
              <a:t>Analice</a:t>
            </a:r>
            <a:r>
              <a:rPr lang="es-ES" sz="1800" dirty="0" smtClean="0"/>
              <a:t> la situación </a:t>
            </a:r>
            <a:r>
              <a:rPr lang="es-ES" altLang="en-US" sz="1800" dirty="0" smtClean="0"/>
              <a:t>desde</a:t>
            </a:r>
            <a:r>
              <a:rPr lang="es-ES" sz="1800" dirty="0" smtClean="0"/>
              <a:t> </a:t>
            </a:r>
            <a:r>
              <a:rPr lang="es-ES" altLang="en-US" sz="1800" dirty="0" smtClean="0"/>
              <a:t>el</a:t>
            </a:r>
            <a:r>
              <a:rPr lang="es-ES" sz="1800" dirty="0" smtClean="0"/>
              <a:t> </a:t>
            </a:r>
            <a:r>
              <a:rPr lang="es-ES" altLang="en-US" sz="1800" dirty="0" smtClean="0"/>
              <a:t>punto de vista de a) la ética </a:t>
            </a:r>
            <a:br>
              <a:rPr lang="es-ES" altLang="en-US" sz="1800" dirty="0" smtClean="0"/>
            </a:br>
            <a:r>
              <a:rPr lang="es-ES" altLang="en-US" sz="1800" dirty="0" smtClean="0"/>
              <a:t>y b) la eficiencia</a:t>
            </a:r>
            <a:r>
              <a:rPr lang="es-ES" sz="1800" dirty="0" smtClean="0"/>
              <a:t> </a:t>
            </a:r>
            <a:r>
              <a:rPr lang="es-ES" altLang="en-US" sz="1800" dirty="0" smtClean="0"/>
              <a:t>ambiental.</a:t>
            </a:r>
            <a:endParaRPr lang="es-ES" alt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15305</TotalTime>
  <Words>706</Words>
  <Application>Microsoft Office PowerPoint</Application>
  <PresentationFormat>On-screen Show (4:3)</PresentationFormat>
  <Paragraphs>51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Verdana</vt:lpstr>
      <vt:lpstr>Wingdings</vt:lpstr>
      <vt:lpstr>Wageningen UR</vt:lpstr>
      <vt:lpstr>Módulo 2.4: Incorporación del seguimiento comunitario en el seguimiento nacional  (o jurisdiccional) de REDD+</vt:lpstr>
      <vt:lpstr>Información de referencia</vt:lpstr>
      <vt:lpstr>Gestión comunitaria de los bosques</vt:lpstr>
      <vt:lpstr>Proyecto piloto de REDD+ financiado  por Norad</vt:lpstr>
      <vt:lpstr>Ubicación del proyecto</vt:lpstr>
      <vt:lpstr>Proyecto piloto de REDD+ en Nepal</vt:lpstr>
      <vt:lpstr>Proyecto piloto de REDD+ en Nepal</vt:lpstr>
      <vt:lpstr>Distribución de beneficios</vt:lpstr>
      <vt:lpstr>Puntos de debate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Julio Bravo</cp:lastModifiedBy>
  <cp:revision>746</cp:revision>
  <dcterms:created xsi:type="dcterms:W3CDTF">2011-09-29T08:30:03Z</dcterms:created>
  <dcterms:modified xsi:type="dcterms:W3CDTF">2015-06-29T13:14:07Z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